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91" r:id="rId2"/>
    <p:sldId id="258" r:id="rId3"/>
    <p:sldId id="261" r:id="rId4"/>
    <p:sldId id="262" r:id="rId5"/>
    <p:sldId id="298" r:id="rId6"/>
    <p:sldId id="266" r:id="rId7"/>
    <p:sldId id="288" r:id="rId8"/>
    <p:sldId id="289" r:id="rId9"/>
    <p:sldId id="290" r:id="rId10"/>
    <p:sldId id="292" r:id="rId11"/>
    <p:sldId id="293" r:id="rId12"/>
    <p:sldId id="294" r:id="rId13"/>
    <p:sldId id="295" r:id="rId14"/>
    <p:sldId id="267" r:id="rId15"/>
    <p:sldId id="272" r:id="rId16"/>
    <p:sldId id="300" r:id="rId17"/>
    <p:sldId id="286" r:id="rId18"/>
    <p:sldId id="287" r:id="rId19"/>
    <p:sldId id="274" r:id="rId20"/>
    <p:sldId id="282" r:id="rId21"/>
    <p:sldId id="270" r:id="rId22"/>
    <p:sldId id="273" r:id="rId23"/>
    <p:sldId id="275" r:id="rId24"/>
    <p:sldId id="276" r:id="rId25"/>
    <p:sldId id="299" r:id="rId26"/>
    <p:sldId id="283" r:id="rId27"/>
    <p:sldId id="296" r:id="rId28"/>
    <p:sldId id="297" r:id="rId29"/>
    <p:sldId id="264" r:id="rId30"/>
  </p:sldIdLst>
  <p:sldSz cx="18288000" cy="10287000"/>
  <p:notesSz cx="10287000" cy="18288000"/>
  <p:embeddedFontLst>
    <p:embeddedFont>
      <p:font typeface="나눔스퀘어_ac 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배달의민족 도현" panose="020B0600000101010101" pitchFamily="50" charset="-12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BB6"/>
    <a:srgbClr val="90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26" autoAdjust="0"/>
  </p:normalViewPr>
  <p:slideViewPr>
    <p:cSldViewPr>
      <p:cViewPr varScale="1">
        <p:scale>
          <a:sx n="52" d="100"/>
          <a:sy n="52" d="100"/>
        </p:scale>
        <p:origin x="47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634C9-FFC5-4DD4-8C39-191F0A4B8954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555FA-0F6B-40EC-B1D5-7759B0A2FE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8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150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9.0150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주제에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3C9ED-5321-4DE5-8457-F2DF0E72A6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9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05B24-B0FE-4BB2-FDC4-CC67E5582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DCA1D7-B15B-A93D-695E-5946A7D91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E054E4-7E32-7994-0DF4-6D2206562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주제에 대한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556CE7-A73D-0A42-CCDB-F2B67FD06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3C9ED-5321-4DE5-8457-F2DF0E72A6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5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Train, test </a:t>
            </a:r>
            <a:r>
              <a:rPr lang="ko-KR" altLang="en-US" dirty="0"/>
              <a:t>폴더의 데이터 개수 확인</a:t>
            </a:r>
            <a:endParaRPr lang="en-US" altLang="ko-KR" dirty="0"/>
          </a:p>
          <a:p>
            <a:r>
              <a:rPr lang="ko-KR" altLang="en-US" dirty="0"/>
              <a:t>데이터 노이즈 처리 </a:t>
            </a:r>
            <a:r>
              <a:rPr lang="en-US" altLang="ko-KR" dirty="0"/>
              <a:t>id 3896, 3986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3C9ED-5321-4DE5-8457-F2DF0E72A6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0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이전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fell"/>
              </a:rPr>
              <a:t>연구들에서는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 모델 성능을 높이기 위해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depth, width, image size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중 하나만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scaling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함</a:t>
            </a:r>
            <a:endParaRPr lang="en-US" altLang="ko-KR" b="0" i="0" dirty="0">
              <a:solidFill>
                <a:srgbClr val="242424"/>
              </a:solidFill>
              <a:effectLst/>
              <a:latin typeface="fel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squeeze and excitation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은 논문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(</a:t>
            </a:r>
            <a:r>
              <a:rPr lang="en-US" altLang="ko-KR" b="0" i="0" u="sng" dirty="0" err="1">
                <a:effectLst/>
                <a:latin typeface="fell"/>
                <a:hlinkClick r:id="rId3"/>
              </a:rPr>
              <a:t>SENet</a:t>
            </a:r>
            <a:r>
              <a:rPr lang="en-US" altLang="ko-KR" b="0" i="0" u="sng" dirty="0">
                <a:effectLst/>
                <a:latin typeface="fell"/>
                <a:hlinkClick r:id="rId3"/>
              </a:rPr>
              <a:t>; Squeeze and Excitation Networks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에서 제안한 개념으로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fell"/>
              </a:rPr>
              <a:t>채널간의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 가중치를 계산하여 성능을 높이는 방법이다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.</a:t>
            </a:r>
            <a:endParaRPr lang="ko-KR" altLang="en-US" b="0" i="0" dirty="0">
              <a:solidFill>
                <a:srgbClr val="242424"/>
              </a:solidFill>
              <a:effectLst/>
              <a:latin typeface="fell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555FA-0F6B-40EC-B1D5-7759B0A2FE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59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E8FDD-1F8D-3448-0133-F93B86B43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914CDA-6F1F-800E-5CAB-B23872BDB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0C5A9-C1E0-7C84-73D1-7AE836D63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이전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fell"/>
              </a:rPr>
              <a:t>연구들에서는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 모델 성능을 높이기 위해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depth, width, image size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중 하나만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scaling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함</a:t>
            </a:r>
            <a:endParaRPr lang="en-US" altLang="ko-KR" b="0" i="0" dirty="0">
              <a:solidFill>
                <a:srgbClr val="242424"/>
              </a:solidFill>
              <a:effectLst/>
              <a:latin typeface="fel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squeeze and excitation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은 논문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(</a:t>
            </a:r>
            <a:r>
              <a:rPr lang="en-US" altLang="ko-KR" b="0" i="0" u="sng" dirty="0" err="1">
                <a:effectLst/>
                <a:latin typeface="fell"/>
                <a:hlinkClick r:id="rId3"/>
              </a:rPr>
              <a:t>SENet</a:t>
            </a:r>
            <a:r>
              <a:rPr lang="en-US" altLang="ko-KR" b="0" i="0" u="sng" dirty="0">
                <a:effectLst/>
                <a:latin typeface="fell"/>
                <a:hlinkClick r:id="rId3"/>
              </a:rPr>
              <a:t>; Squeeze and Excitation Networks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에서 제안한 개념으로 </a:t>
            </a:r>
            <a:r>
              <a:rPr lang="ko-KR" altLang="en-US" b="0" i="0" dirty="0" err="1">
                <a:solidFill>
                  <a:srgbClr val="242424"/>
                </a:solidFill>
                <a:effectLst/>
                <a:latin typeface="fell"/>
              </a:rPr>
              <a:t>채널간의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fell"/>
              </a:rPr>
              <a:t> 가중치를 계산하여 성능을 높이는 방법이다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fell"/>
              </a:rPr>
              <a:t>.</a:t>
            </a:r>
            <a:endParaRPr lang="ko-KR" altLang="en-US" b="0" i="0" dirty="0">
              <a:solidFill>
                <a:srgbClr val="242424"/>
              </a:solidFill>
              <a:effectLst/>
              <a:latin typeface="fell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57BCE8-C139-7A50-1437-2125BC34A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555FA-0F6B-40EC-B1D5-7759B0A2FE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6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25923-B385-D569-17C5-A80ED3F0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4AFD4-B13A-3DFD-A43B-A56A7E584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B1D6CB-E99C-9537-0B14-CC1CAA8D3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C0F39-E18C-2ED1-5D00-FE09C9759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555FA-0F6B-40EC-B1D5-7759B0A2FE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52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FB11-ABE5-B6F4-C944-D8E68A5FB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AD6FF0-DE92-284C-9550-CE210AEAB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460D4F-3F7A-343E-D274-D7553C7B3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B9278D-2B54-DC50-ADC8-291A046EC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555FA-0F6B-40EC-B1D5-7759B0A2FE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4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12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9.png"/><Relationship Id="rId5" Type="http://schemas.openxmlformats.org/officeDocument/2006/relationships/image" Target="../media/image36.png"/><Relationship Id="rId15" Type="http://schemas.openxmlformats.org/officeDocument/2006/relationships/image" Target="../media/image48.pn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4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6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1.jpg"/><Relationship Id="rId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3.png"/><Relationship Id="rId5" Type="http://schemas.openxmlformats.org/officeDocument/2006/relationships/image" Target="../media/image13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5095" y="6267512"/>
            <a:ext cx="7895722" cy="35714"/>
            <a:chOff x="1215095" y="6267512"/>
            <a:chExt cx="789572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95" y="6267512"/>
              <a:ext cx="789572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333" y="6196480"/>
            <a:ext cx="4277889" cy="192857"/>
            <a:chOff x="1202333" y="6196480"/>
            <a:chExt cx="4277889" cy="192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9C6879-194C-2529-FC33-0D3F8B21E4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86000" y="-4762500"/>
            <a:ext cx="21988574" cy="20708572"/>
            <a:chOff x="2286000" y="-4762500"/>
            <a:chExt cx="21988574" cy="20708572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9036018" y="6218854"/>
              <a:ext cx="135410" cy="135410"/>
              <a:chOff x="9036018" y="6218854"/>
              <a:chExt cx="135410" cy="135410"/>
            </a:xfrm>
          </p:grpSpPr>
          <p:pic>
            <p:nvPicPr>
              <p:cNvPr id="9" name="Object 8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36018" y="6218854"/>
                <a:ext cx="135410" cy="1354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2286000" y="-4762500"/>
              <a:ext cx="21988574" cy="20708572"/>
              <a:chOff x="2286000" y="-4762500"/>
              <a:chExt cx="21988574" cy="20708572"/>
            </a:xfrm>
          </p:grpSpPr>
          <p:pic>
            <p:nvPicPr>
              <p:cNvPr id="12" name="Object 11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2926001" y="-5402501"/>
                <a:ext cx="20708572" cy="2198857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7649523" y="-320001"/>
                <a:ext cx="10354286" cy="109942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>
              <a:grpSpLocks noGrp="1" noUngrp="1" noRot="1" noMove="1" noResize="1"/>
            </p:cNvGrpSpPr>
            <p:nvPr/>
          </p:nvGrpSpPr>
          <p:grpSpPr>
            <a:xfrm>
              <a:off x="16097293" y="306072"/>
              <a:ext cx="1988992" cy="662583"/>
              <a:chOff x="16097293" y="306072"/>
              <a:chExt cx="1988992" cy="662583"/>
            </a:xfrm>
          </p:grpSpPr>
          <p:pic>
            <p:nvPicPr>
              <p:cNvPr id="16" name="Object 15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097293" y="306072"/>
                <a:ext cx="1988992" cy="662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 cstate="print"/>
            <a:srcRect l="17984" t="30008" r="47859" b="41332"/>
            <a:stretch/>
          </p:blipFill>
          <p:spPr>
            <a:xfrm>
              <a:off x="11277600" y="-190499"/>
              <a:ext cx="2970393" cy="35051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0" cstate="print"/>
            <a:srcRect l="17055" t="30474" r="46849" b="40511"/>
            <a:stretch/>
          </p:blipFill>
          <p:spPr>
            <a:xfrm>
              <a:off x="13792200" y="2476500"/>
              <a:ext cx="2209801" cy="250376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1" cstate="print"/>
            <a:srcRect l="15935" t="29321" r="47761" b="40577"/>
            <a:stretch/>
          </p:blipFill>
          <p:spPr>
            <a:xfrm>
              <a:off x="12748116" y="4076700"/>
              <a:ext cx="2415684" cy="281939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2" cstate="print"/>
            <a:srcRect t="29203" r="47840" b="40732"/>
            <a:stretch/>
          </p:blipFill>
          <p:spPr>
            <a:xfrm>
              <a:off x="14412297" y="6896099"/>
              <a:ext cx="3997529" cy="327660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13" cstate="print"/>
            <a:srcRect l="16420" t="29966" r="50870" b="40553"/>
            <a:stretch/>
          </p:blipFill>
          <p:spPr>
            <a:xfrm>
              <a:off x="14412297" y="5873262"/>
              <a:ext cx="1777285" cy="2496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F0160-294C-FB26-AAC9-17E413D2DA91}"/>
              </a:ext>
            </a:extLst>
          </p:cNvPr>
          <p:cNvSpPr txBox="1"/>
          <p:nvPr/>
        </p:nvSpPr>
        <p:spPr>
          <a:xfrm>
            <a:off x="762000" y="3771051"/>
            <a:ext cx="10075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i="0" dirty="0">
                <a:solidFill>
                  <a:srgbClr val="21212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en-US" altLang="ko-KR" sz="7200" i="0" dirty="0" err="1">
                <a:solidFill>
                  <a:srgbClr val="21212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Dacon</a:t>
            </a:r>
            <a:r>
              <a:rPr lang="en-US" altLang="ko-KR" sz="7200" i="0" dirty="0">
                <a:solidFill>
                  <a:srgbClr val="21212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7200" i="0" dirty="0">
                <a:solidFill>
                  <a:srgbClr val="21212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예술 작품 </a:t>
            </a:r>
            <a:endParaRPr lang="en-US" altLang="ko-KR" sz="7200" i="0" dirty="0">
              <a:solidFill>
                <a:srgbClr val="212121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7200" i="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화가 분류 </a:t>
            </a:r>
            <a:r>
              <a:rPr lang="en-US" altLang="ko-KR" sz="7200" i="0" dirty="0">
                <a:solidFill>
                  <a:srgbClr val="21212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</a:t>
            </a:r>
            <a:r>
              <a:rPr lang="ko-KR" altLang="en-US" sz="7200" i="0" dirty="0">
                <a:solidFill>
                  <a:srgbClr val="21212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경진대회</a:t>
            </a:r>
            <a:endParaRPr lang="ko-KR" altLang="en-US" sz="7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C909E-510E-5810-A213-9B5A430E2950}"/>
              </a:ext>
            </a:extLst>
          </p:cNvPr>
          <p:cNvSpPr txBox="1"/>
          <p:nvPr/>
        </p:nvSpPr>
        <p:spPr>
          <a:xfrm>
            <a:off x="1197701" y="6697475"/>
            <a:ext cx="7913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3 |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이은준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이지운 정하윤 최지우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4870-D9E1-5471-8CD0-0AC03DE9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4AD3B03-0B98-F198-83E5-4AB16862B6D5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CBD18DE-0184-C35E-2421-B5393B0E0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A8A584A-CAE7-00F8-2614-3DE653F46396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4358D65D-B5BC-221E-BD86-4BC57EF64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D9CA67-623C-369A-6F83-0638E45E2D2F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3548463-09AA-9EF6-8C4E-9B6358FA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A150334C-703B-96C5-E8B5-317577511731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4C53DF1-9A90-FA09-87F1-2EDF03988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59D4B9C2-297A-E5E3-805C-BBA7ED4C4D1F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5DBB1502-E914-4028-A62E-13E1D15EA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8CC68493-CC6F-3DDB-5E45-092B63A7FA40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C38A5F72-0B40-7875-5F01-ACE57A2D7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A3C93616-4E01-A195-D9A9-526821AB1616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44FBAAB0-B25E-65B4-3515-42C28260B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0E0CE68-2B3D-D7CE-BA36-D5B05F563132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1112FE96-0EED-723A-7068-8DD060F5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B8953372-F8ED-913E-D9A0-9562E6EEE61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D3B7B5EC-32FD-92FA-BF6C-922510E55CD1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957C0D-9DE0-FD05-EA3E-22A13C515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9793BB-830E-9A69-13B4-2A7593048D02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A82CF8A9-EEBD-A7F1-7CF4-C8E40F635FCB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7E14CDD3-9786-720E-A42C-498258BE7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668E347-FE40-8569-39A1-4AF6631A57C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362" r="63167"/>
          <a:stretch/>
        </p:blipFill>
        <p:spPr>
          <a:xfrm>
            <a:off x="3078771" y="3355966"/>
            <a:ext cx="1902900" cy="4996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331339-5589-A558-8CD6-A15C08E43BAE}"/>
              </a:ext>
            </a:extLst>
          </p:cNvPr>
          <p:cNvSpPr txBox="1"/>
          <p:nvPr/>
        </p:nvSpPr>
        <p:spPr>
          <a:xfrm>
            <a:off x="838200" y="8545037"/>
            <a:ext cx="9410904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흑백 이미지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작품의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artist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출력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Francisco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Goya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작품이 가장 많음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0CEF09-4190-920C-654A-1222F0CA23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6172" y="3398876"/>
            <a:ext cx="1910145" cy="46256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84C9F7-E0A9-C7CD-4E63-700A7D891653}"/>
              </a:ext>
            </a:extLst>
          </p:cNvPr>
          <p:cNvSpPr txBox="1"/>
          <p:nvPr/>
        </p:nvSpPr>
        <p:spPr>
          <a:xfrm>
            <a:off x="2155792" y="2685496"/>
            <a:ext cx="941090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&lt;artist&gt;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21B234-B0AF-2838-8307-42B30A12EEAB}"/>
              </a:ext>
            </a:extLst>
          </p:cNvPr>
          <p:cNvSpPr txBox="1"/>
          <p:nvPr/>
        </p:nvSpPr>
        <p:spPr>
          <a:xfrm>
            <a:off x="1777643" y="2686781"/>
            <a:ext cx="450515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흑백 이미지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347140-9422-DCF6-6E49-3AA1E54068CE}"/>
              </a:ext>
            </a:extLst>
          </p:cNvPr>
          <p:cNvSpPr txBox="1"/>
          <p:nvPr/>
        </p:nvSpPr>
        <p:spPr>
          <a:xfrm>
            <a:off x="9364830" y="6716237"/>
            <a:ext cx="6148900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모델에 같은 차원의 이미지를 넣기 위해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RGB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convert,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시각적 차이 확인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F0531AB-34B6-F27F-A3A6-4C0CA73674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55546" y="2940876"/>
            <a:ext cx="5567468" cy="36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712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9E50-66F3-4A04-39D2-CB3DB777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C240190A-0692-A9FE-BE12-424E08F31C79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37FE2CB1-E4DB-0DED-1462-4F67773C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BDBDCC1A-5944-4714-3570-DE1EDB5A9DC8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D56D431-D6B1-37C1-F80D-F63F0481E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447633B-3CA8-0DA3-7245-994DD299EE18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5DEB378-5B49-83B8-6AD9-2E27D7296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5136E840-78F9-78A8-7AA4-6326A2F6E2C2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9F46945D-873B-75D5-15DC-51884A278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E9B0B33D-1F2C-FF65-C3D8-725058187D88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013AB982-377F-1CB1-A211-C96721AC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C19D0434-07D5-25D8-A4E6-61B73E7E43F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1A9658E9-CEAF-EA22-9FC2-2805640DBA57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7D33A5AC-1382-EB8B-E2FB-5325BD15A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DB6B53E-E3E4-2C47-D703-A583040EC35C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9DBE67F3-B642-D530-5BA8-52CE3AEA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9195D2A-4B9B-FE57-ED8F-1E8A8221C44D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62BB810D-824E-E004-56B6-606F3864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A1762713-BF22-904C-51CC-3336EEC2DA7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6976C726-1FBC-6133-11BD-53B3959106AA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F0CE91AF-412C-3831-EFF4-84908898B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6D68E1-BA3D-E30C-385E-C64717597687}"/>
              </a:ext>
            </a:extLst>
          </p:cNvPr>
          <p:cNvSpPr txBox="1"/>
          <p:nvPr/>
        </p:nvSpPr>
        <p:spPr>
          <a:xfrm>
            <a:off x="1411718" y="1166659"/>
            <a:ext cx="818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Augmentation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AA638-D028-E173-7AED-155EFF212DA2}"/>
              </a:ext>
            </a:extLst>
          </p:cNvPr>
          <p:cNvSpPr txBox="1"/>
          <p:nvPr/>
        </p:nvSpPr>
        <p:spPr>
          <a:xfrm>
            <a:off x="2034716" y="2823104"/>
            <a:ext cx="14216281" cy="455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Augmentation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적용하는 이유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적은 양의 데이터로 심층 신경망을 효과적으로 학습시키기 위해 사용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원본 데이터에서 인위적인 과정을 통해 새로운 데이터를 추가로 만들어 사용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변형을 통한 데이터셋 제공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오버피팅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완화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성능 향상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FA214379-65AE-FB5E-8C44-5F5CA33302DD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75551E95-E86D-017E-FAEF-6142A5399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26" name="Picture 2" descr="딥러닝] 데이터 증강(Data Augmentation)">
            <a:extLst>
              <a:ext uri="{FF2B5EF4-FFF2-40B4-BE49-F238E27FC236}">
                <a16:creationId xmlns:a16="http://schemas.microsoft.com/office/drawing/2014/main" id="{441AE99D-315C-DADC-8EB2-CFF977BA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42" y="6134100"/>
            <a:ext cx="8092095" cy="40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21722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9F4B-DFFF-E5EB-0CAD-17C648360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C366DE27-57B7-9DA7-E1D9-CB281018EC81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AA3F61A-A246-F7D9-5A03-03B2B1B52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8BCA90B-A2F8-591A-B986-22F72E39CBE2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C75B3F9-34F1-46A4-164F-D4708D56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BEAB7F8-4306-3391-42CC-D581FCEE49F6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9266517-ED71-8248-B448-70BF935E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E2BC872D-B5B1-1BB5-EA9D-BFFAEE57B812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574CA3E-8ACE-B57B-8B7E-35F9C4CA7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E2C1AAA8-6389-C739-0924-3E816232ACA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94DEFA-CDBE-4F4A-2328-3B2633AA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98C2B3E7-6CF0-B289-7C66-35D4CAEC443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D3B70A21-8E90-A245-0101-0DD580EFB131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EFF2A2CE-EA7C-C1C4-E367-4255EE3DE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A39889BF-E254-DD03-BC56-EB9E9FB4047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40F40679-E069-4FA0-1EA6-F8E101454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5DDF8160-1D89-F80C-4962-5EFC614DF138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0D512F72-0FAC-4DBC-EC7B-A50D99672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4AF8A2EE-5CF5-9CD7-25D2-45226B03D37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7202" y="703131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2D5BE069-FC0D-74FE-8A56-8B5DB95B270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93961804-29FE-47B6-7392-CD666E783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CFCE07-F6D4-B51A-09EC-EF1D41D7D429}"/>
              </a:ext>
            </a:extLst>
          </p:cNvPr>
          <p:cNvSpPr txBox="1"/>
          <p:nvPr/>
        </p:nvSpPr>
        <p:spPr>
          <a:xfrm>
            <a:off x="1411718" y="1166659"/>
            <a:ext cx="8722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2-3.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Augmentation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0E404-6B59-B28A-95D5-B5EF4A183AD9}"/>
              </a:ext>
            </a:extLst>
          </p:cNvPr>
          <p:cNvSpPr txBox="1"/>
          <p:nvPr/>
        </p:nvSpPr>
        <p:spPr>
          <a:xfrm>
            <a:off x="2336048" y="6505034"/>
            <a:ext cx="14216281" cy="303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RandomResizedCrop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이미지를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¼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크기로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crop</a:t>
            </a:r>
          </a:p>
          <a:p>
            <a:pPr>
              <a:lnSpc>
                <a:spcPct val="150000"/>
              </a:lnSpc>
            </a:pPr>
            <a:r>
              <a:rPr lang="en-US" altLang="ko-KR" sz="2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HorizontalFlip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좌우반전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//  </a:t>
            </a:r>
            <a:r>
              <a:rPr lang="en-US" altLang="ko-KR" sz="2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VerticalFlip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상하반전</a:t>
            </a:r>
            <a:endParaRPr lang="en-US" altLang="ko-KR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ShiftScaleRotate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무작위 이동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크기 조절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회전</a:t>
            </a:r>
            <a:endParaRPr lang="en-US" altLang="ko-KR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Normalize : R,G,B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평균값을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pixel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pixel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</a:t>
            </a:r>
            <a:endParaRPr lang="en-US" altLang="ko-KR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→각각의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augmentation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진행할 확률을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0.5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9FAD6EC5-CABA-9507-BBD2-1F1B78D5FD37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FAB55267-C2B1-57F3-0C80-E0FD8E93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A8ADE57-D568-A9A0-2583-2B0199867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2962" y="2878955"/>
            <a:ext cx="10899790" cy="334771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B33B70-9C5C-1970-1BB0-D7B9100D3C73}"/>
              </a:ext>
            </a:extLst>
          </p:cNvPr>
          <p:cNvSpPr/>
          <p:nvPr/>
        </p:nvSpPr>
        <p:spPr>
          <a:xfrm>
            <a:off x="11029993" y="6408293"/>
            <a:ext cx="5084506" cy="3474689"/>
          </a:xfrm>
          <a:prstGeom prst="roundRect">
            <a:avLst/>
          </a:prstGeom>
          <a:noFill/>
          <a:ln w="76200"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E9974-8E98-D0C1-C24E-847900679182}"/>
              </a:ext>
            </a:extLst>
          </p:cNvPr>
          <p:cNvSpPr txBox="1"/>
          <p:nvPr/>
        </p:nvSpPr>
        <p:spPr>
          <a:xfrm>
            <a:off x="11343798" y="6968232"/>
            <a:ext cx="44568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test_transforms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별도로 적용</a:t>
            </a:r>
            <a:r>
              <a:rPr lang="en-US" altLang="ko-KR" sz="24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image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이미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½,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½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크기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/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crop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적용할 필요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7809169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9E0D-1DE2-6444-AD80-44C1545D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C6F4B3BD-29D6-A204-070F-077A24C23C42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3C5F443-5674-BFB2-AD5F-B25D55F53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71C8982-D300-D2A0-71D7-7F10C8C17965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99F0BA3-6DB4-E0F4-538A-C0CDC9190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412A4138-0074-EB79-4113-AF7A7945D509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22ACEE1-9DE8-5CD3-4A02-E52EC8ECF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563613C-D421-EC36-2422-2B44F0E52420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F8DFF96C-DB25-927A-D2E6-4299C845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C165DF03-1E4C-4BA5-A2C7-879A4B7AE214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6243620C-4745-E231-5FBB-AE73424E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974CCB66-E6D5-CF73-F55B-2A99AD0AE5C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FC0DFE3-E476-8292-1C69-FF6F099ECB89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6D6515DC-AAF2-F338-2FC4-180F6DEA8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4D1FB0E8-937D-1FF1-5F4E-35220E4B0483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BE82F70E-C70C-9DD2-5E1E-BF8879100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0BFC54F-3572-D1DF-DAAC-EC93A543CE01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89F17D3-D6E7-2FA9-8E4D-DF969B6A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475FF4E1-F782-C333-4B55-0201660C28E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5CAADA6-AD5D-BF76-796B-E387B3570572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D7B3709-45EF-503A-74BE-C487EFFD4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0F427A-7594-6048-2EAB-5B82CD6ACFE2}"/>
              </a:ext>
            </a:extLst>
          </p:cNvPr>
          <p:cNvSpPr txBox="1"/>
          <p:nvPr/>
        </p:nvSpPr>
        <p:spPr>
          <a:xfrm>
            <a:off x="1411718" y="1166659"/>
            <a:ext cx="1137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Weighted Random sampling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28624FC-D8EA-B615-8701-46DAF86E9666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A01524DA-89ED-8807-788B-ACFE67E86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E8F698C-07D2-552D-84D9-E43586D30E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1200" y="2770560"/>
            <a:ext cx="11146540" cy="3592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331C8-BD22-41FC-D986-F1F4767172BD}"/>
              </a:ext>
            </a:extLst>
          </p:cNvPr>
          <p:cNvSpPr txBox="1"/>
          <p:nvPr/>
        </p:nvSpPr>
        <p:spPr>
          <a:xfrm>
            <a:off x="2034716" y="6673523"/>
            <a:ext cx="14216281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앞서 확인했듯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아티스트별 작품 수가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불균형함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작가별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작품 균등하게 학습하기 위한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weighted random sampling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클래스 데이터수의 역수를 확률로 설정,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label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선택될 가중치를 동일하게 전체 라벨에 할당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50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950F4-2B1B-D9B9-B0EC-8805530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EF27AFBE-891A-C181-EA52-47120C908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6AAF90B-71A9-08CC-563B-EC2D45DAAC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209F3A8-C49D-A163-49CD-DE2E6C535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52962476-85E9-9CB4-6845-C5B227102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2F226D8-BA04-F890-3CF8-9FB3167C9E6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AB7CF56-E889-F6BE-5489-98BFE6AD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350651C-32C9-E89E-5EC7-FA0F08E67A8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295CDC6-E13B-9CE9-5F36-EE56DAA4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E740FBE-F89F-FA12-D1E7-854F70ACE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59E58695-4327-81FB-1718-15B23E88C30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AB704EAE-35FC-5B49-F8B9-D332A7C15D29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6164617C-28D6-C97B-0503-99E140B8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395250-3679-1B0F-73CD-47F471336D68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선정</a:t>
            </a:r>
          </a:p>
        </p:txBody>
      </p:sp>
    </p:spTree>
    <p:extLst>
      <p:ext uri="{BB962C8B-B14F-4D97-AF65-F5344CB8AC3E}">
        <p14:creationId xmlns:p14="http://schemas.microsoft.com/office/powerpoint/2010/main" val="107150262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6EF3D-58A2-FD9F-079D-69D3D0641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F3B51D1-89D2-7F5E-BE01-5608C68149A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6A2973D7-6E55-7C3D-01DE-7A0CD300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784D4D1C-1053-FEE7-116F-E7E51B5C5BA5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1D25D021-EB6A-D6D2-47DB-0FABA648D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6627775F-11F3-2D60-2666-77F0AC032A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74252"/>
          <a:stretch/>
        </p:blipFill>
        <p:spPr>
          <a:xfrm>
            <a:off x="0" y="7073843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9E5840B-723C-51F0-3DAF-8932C6914EB3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13857C1-923B-9DF6-3DC0-747149044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FDE12C-DECC-40BC-5B09-C80ECE8BAE70}"/>
              </a:ext>
            </a:extLst>
          </p:cNvPr>
          <p:cNvSpPr txBox="1"/>
          <p:nvPr/>
        </p:nvSpPr>
        <p:spPr>
          <a:xfrm>
            <a:off x="1411719" y="1166659"/>
            <a:ext cx="11098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786C-5436-3105-B700-93AAF658C79A}"/>
              </a:ext>
            </a:extLst>
          </p:cNvPr>
          <p:cNvSpPr txBox="1"/>
          <p:nvPr/>
        </p:nvSpPr>
        <p:spPr>
          <a:xfrm>
            <a:off x="2662555" y="2184964"/>
            <a:ext cx="3385636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모델 시도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B32D0044-F59D-F9A9-CE5E-32F05CFBD943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A11FA2B1-207F-C888-D519-1FCF8E35D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0E04BA-F115-CA7B-F67D-AC660ECE380F}"/>
              </a:ext>
            </a:extLst>
          </p:cNvPr>
          <p:cNvSpPr txBox="1"/>
          <p:nvPr/>
        </p:nvSpPr>
        <p:spPr>
          <a:xfrm>
            <a:off x="6427685" y="4197862"/>
            <a:ext cx="11658600" cy="2914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el-GR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α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모델로 데이터셋 학습 시도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Accuracy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문제로 </a:t>
            </a:r>
            <a:r>
              <a:rPr lang="en-US" altLang="ko-KR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VGGNet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GoogLeNet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ResNet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등은 배제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EfficietNet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중에서 비교하여 모델 선정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656A57B-8C06-315C-705F-007C13B29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452065"/>
              </p:ext>
            </p:extLst>
          </p:nvPr>
        </p:nvGraphicFramePr>
        <p:xfrm>
          <a:off x="1981200" y="3455496"/>
          <a:ext cx="4748346" cy="5246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8346">
                  <a:extLst>
                    <a:ext uri="{9D8B030D-6E8A-4147-A177-3AD203B41FA5}">
                      <a16:colId xmlns:a16="http://schemas.microsoft.com/office/drawing/2014/main" val="499950767"/>
                    </a:ext>
                  </a:extLst>
                </a:gridCol>
              </a:tblGrid>
              <a:tr h="874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VGGNet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en-US" altLang="ko-KR" sz="24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GoogLeNet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rgbClr val="DAA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145758"/>
                  </a:ext>
                </a:extLst>
              </a:tr>
              <a:tr h="874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ResNet</a:t>
                      </a:r>
                      <a:endParaRPr lang="en-US" altLang="ko-KR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rgbClr val="DAA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589711"/>
                  </a:ext>
                </a:extLst>
              </a:tr>
              <a:tr h="874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EfficientNet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b0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rgbClr val="DAA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632500"/>
                  </a:ext>
                </a:extLst>
              </a:tr>
              <a:tr h="874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EfficientNet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b3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rgbClr val="DAA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58968"/>
                  </a:ext>
                </a:extLst>
              </a:tr>
              <a:tr h="874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EfficientNet</a:t>
                      </a:r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b4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rgbClr val="DAA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42649"/>
                  </a:ext>
                </a:extLst>
              </a:tr>
              <a:tr h="874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… </a:t>
                      </a:r>
                      <a:r>
                        <a:rPr lang="en-US" altLang="ko-KR" sz="24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etc</a:t>
                      </a:r>
                      <a:endPara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rgbClr val="DAA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93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22436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2EEB5-77A3-B85A-E9CF-D65D70E3B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A6949DBF-F776-0AF7-CCD8-AFECD0902387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19F62D51-9C75-016E-35E4-C6F34C7A4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94242C64-8721-1558-FA6B-302155CF43D1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7FB9B506-4381-B21A-F36D-3B20BEEB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BB1027B2-DCAE-EEBB-60F2-8A1BAF2B5D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74252"/>
          <a:stretch/>
        </p:blipFill>
        <p:spPr>
          <a:xfrm>
            <a:off x="1143000" y="703131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F2F256D4-1827-0FD6-98D0-44AC1C0B8F80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B2D5CE73-24FE-DA72-018F-37DFDFE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190C45-8530-D634-C6FE-987E49D08A0C}"/>
              </a:ext>
            </a:extLst>
          </p:cNvPr>
          <p:cNvSpPr txBox="1"/>
          <p:nvPr/>
        </p:nvSpPr>
        <p:spPr>
          <a:xfrm>
            <a:off x="1411719" y="1166659"/>
            <a:ext cx="11098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선정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4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EfficientNet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B3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473F8-917D-1A52-4D8F-55619D01E45A}"/>
              </a:ext>
            </a:extLst>
          </p:cNvPr>
          <p:cNvSpPr txBox="1"/>
          <p:nvPr/>
        </p:nvSpPr>
        <p:spPr>
          <a:xfrm>
            <a:off x="8386578" y="1772212"/>
            <a:ext cx="9199931" cy="748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모델 구축을 위해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depth, width, </a:t>
            </a:r>
            <a:r>
              <a:rPr lang="en-US" altLang="ko-KR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resoultion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한번에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스케일링하는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방법 제안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2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Compound scaling</a:t>
            </a:r>
          </a:p>
          <a:p>
            <a:pPr>
              <a:lnSpc>
                <a:spcPct val="200000"/>
              </a:lnSpc>
            </a:pPr>
            <a:r>
              <a:rPr lang="en-US" altLang="ko-KR" sz="3200" b="0" i="0" dirty="0" err="1">
                <a:solidFill>
                  <a:srgbClr val="2424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MnasNet</a:t>
            </a:r>
            <a:r>
              <a:rPr lang="ko-KR" altLang="en-US" sz="3200" b="0" i="0" dirty="0">
                <a:solidFill>
                  <a:srgbClr val="2424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사용하는 </a:t>
            </a:r>
            <a:r>
              <a:rPr lang="en-US" altLang="ko-KR" sz="3200" b="0" i="0" dirty="0" err="1">
                <a:solidFill>
                  <a:srgbClr val="2424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MBConvBlock</a:t>
            </a:r>
            <a:r>
              <a:rPr lang="en-US" altLang="ko-KR" sz="3200" dirty="0">
                <a:solidFill>
                  <a:srgbClr val="2424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endParaRPr lang="en-US" altLang="ko-KR" sz="3200" b="0" i="0" dirty="0">
              <a:solidFill>
                <a:srgbClr val="242424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 err="1">
                <a:solidFill>
                  <a:srgbClr val="2424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SENet</a:t>
            </a:r>
            <a:r>
              <a:rPr lang="ko-KR" altLang="en-US" sz="3200" dirty="0">
                <a:solidFill>
                  <a:srgbClr val="2424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제안한 </a:t>
            </a:r>
            <a:r>
              <a:rPr lang="en-US" altLang="ko-KR" sz="3200" dirty="0">
                <a:solidFill>
                  <a:srgbClr val="2424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squeeze and excitation </a:t>
            </a:r>
            <a:r>
              <a:rPr lang="ko-KR" altLang="en-US" sz="3200" dirty="0">
                <a:solidFill>
                  <a:srgbClr val="24242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3200" dirty="0">
              <a:solidFill>
                <a:srgbClr val="24242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C0CB6558-B4C3-5E46-7B21-8BE268CABC43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F9204E29-7B4E-F7CD-B560-D0D3FD722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F6BB4C6-10E6-18D4-9E02-E40F85EB2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01" y="3070675"/>
            <a:ext cx="7620000" cy="58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859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1E508B-B633-ECFB-2F5F-5F6562E4F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1F33B8E0-5E96-0B58-4179-0EEDC2D7DA8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4CA1CC50-C22D-A187-977D-E08BA1DAA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74134871-FD69-E546-1827-74CCD2F9FCE5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824862C-CA63-9EC7-078A-659AECABA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9F7EB5D7-B107-B6A4-A12E-45C5209FB084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9B3BC265-5BB1-719C-D0CD-DF744E35B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19F24BF-A579-80F6-2E77-9C5B16E97351}"/>
              </a:ext>
            </a:extLst>
          </p:cNvPr>
          <p:cNvSpPr txBox="1"/>
          <p:nvPr/>
        </p:nvSpPr>
        <p:spPr>
          <a:xfrm>
            <a:off x="1411719" y="1166659"/>
            <a:ext cx="11098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선정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4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EfficientNet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B3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5D39D-14AB-422B-E142-3B229793D45D}"/>
              </a:ext>
            </a:extLst>
          </p:cNvPr>
          <p:cNvSpPr txBox="1"/>
          <p:nvPr/>
        </p:nvSpPr>
        <p:spPr>
          <a:xfrm>
            <a:off x="1852216" y="7652690"/>
            <a:ext cx="14701049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B0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기반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compound coefficient(</a:t>
            </a:r>
            <a:r>
              <a:rPr lang="el-GR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φ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맞는 최적의 </a:t>
            </a:r>
            <a:r>
              <a:rPr lang="el-GR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α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l-GR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β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l-GR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γ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설정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scaling</a:t>
            </a: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FC9090ED-D33F-719B-0BA6-30CC7F797C10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575D352F-2948-F6DE-7C2A-825C2D07A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85A43F8-9EF9-3338-FA09-D2138921F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7675" y="3279657"/>
            <a:ext cx="6385066" cy="41056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B08182-DAD5-E241-099C-46EDD20A2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6600" y="3995933"/>
            <a:ext cx="4340832" cy="2672592"/>
          </a:xfrm>
          <a:prstGeom prst="rect">
            <a:avLst/>
          </a:prstGeom>
        </p:spPr>
      </p:pic>
      <p:pic>
        <p:nvPicPr>
          <p:cNvPr id="3" name="Object 30">
            <a:extLst>
              <a:ext uri="{FF2B5EF4-FFF2-40B4-BE49-F238E27FC236}">
                <a16:creationId xmlns:a16="http://schemas.microsoft.com/office/drawing/2014/main" id="{0A595FC6-867B-5256-20E0-489DC04173D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b="74252"/>
          <a:stretch/>
        </p:blipFill>
        <p:spPr>
          <a:xfrm>
            <a:off x="1295400" y="7031314"/>
            <a:ext cx="18285714" cy="32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686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A3D70D-D434-8C94-5BD4-ED0A510D9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D44BDCA1-BEF4-2BBC-3FB7-E553A1E94435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BA713096-BC49-B7FA-AB1A-6357ECF0D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F4915A40-7235-0562-258E-DA147A64102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D5500403-EB1D-8895-0A21-4F16F068A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0FA9FAEC-470E-DD7D-61AF-AAE303820FC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BB38FBA6-3B99-6497-6248-231DED204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F827EA-DA6E-5172-CBE5-860C079F1F24}"/>
              </a:ext>
            </a:extLst>
          </p:cNvPr>
          <p:cNvSpPr txBox="1"/>
          <p:nvPr/>
        </p:nvSpPr>
        <p:spPr>
          <a:xfrm>
            <a:off x="1411719" y="1166659"/>
            <a:ext cx="11098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선정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4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EfficientNet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B3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2CDF0F0D-0A93-72E3-2821-043509E4D218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65ECA85B-63C0-76DF-598E-782075415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18B5FFD-376E-766C-2A83-377B9063C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925" y="2522133"/>
            <a:ext cx="5791200" cy="58312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BEA788-9898-C5A0-38C9-6D9CDCF7A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515513"/>
            <a:ext cx="6943725" cy="2724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0BB549-EAFF-3FFE-6E1C-2A9DA242AAF0}"/>
              </a:ext>
            </a:extLst>
          </p:cNvPr>
          <p:cNvSpPr txBox="1"/>
          <p:nvPr/>
        </p:nvSpPr>
        <p:spPr>
          <a:xfrm>
            <a:off x="7734891" y="5427253"/>
            <a:ext cx="9653454" cy="2947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B4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이후로는 파라미터가 커지는 데 비해 큰 성능 향상이 없는 것을 확인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모델마다 적합한 이미지 데이터의 해상도가 존재함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(ex: b0_224 * 224)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B4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해상도의 경우 </a:t>
            </a:r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cuda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메모리 부족 문제로 실행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x, 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→ </a:t>
            </a:r>
            <a:r>
              <a:rPr lang="en-US" altLang="ko-KR" sz="2400" dirty="0" err="1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</a:t>
            </a:r>
            <a:r>
              <a:rPr lang="en-US" altLang="ko-KR" sz="24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B3</a:t>
            </a:r>
            <a:r>
              <a:rPr lang="ko-KR" altLang="en-US" sz="24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최종 결정    </a:t>
            </a:r>
          </a:p>
        </p:txBody>
      </p:sp>
      <p:pic>
        <p:nvPicPr>
          <p:cNvPr id="9" name="Object 30">
            <a:extLst>
              <a:ext uri="{FF2B5EF4-FFF2-40B4-BE49-F238E27FC236}">
                <a16:creationId xmlns:a16="http://schemas.microsoft.com/office/drawing/2014/main" id="{EA928210-AAA4-5D5F-EEB0-3F8364E0D93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b="74252"/>
          <a:stretch/>
        </p:blipFill>
        <p:spPr>
          <a:xfrm>
            <a:off x="2286" y="7031314"/>
            <a:ext cx="18285714" cy="32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12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F92E3-973B-763D-F2C6-EA0A18BD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941F306E-34E4-4C52-41FA-275C99B82626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B445AD16-E1D6-CB5B-703E-D5C3AD99E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74370130-A3EE-8E10-EDF5-BF475ADFEFAC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707796EF-8C41-6993-3995-918475682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5BF25B78-9993-F873-9010-7F4E95A46B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74252"/>
          <a:stretch/>
        </p:blipFill>
        <p:spPr>
          <a:xfrm>
            <a:off x="2286" y="7028191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81FE796-DA94-7B8A-86A9-C5D081AFA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FFA48D24-B973-DB80-D91D-83A4D2165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040F1D-64AB-2E3A-213B-F4DD486E9FFB}"/>
              </a:ext>
            </a:extLst>
          </p:cNvPr>
          <p:cNvSpPr txBox="1"/>
          <p:nvPr/>
        </p:nvSpPr>
        <p:spPr>
          <a:xfrm>
            <a:off x="1411719" y="1166659"/>
            <a:ext cx="11098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선정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4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EfficientNet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B3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7626E-7F02-B896-9174-FFE90CBC1F33}"/>
              </a:ext>
            </a:extLst>
          </p:cNvPr>
          <p:cNvSpPr txBox="1"/>
          <p:nvPr/>
        </p:nvSpPr>
        <p:spPr>
          <a:xfrm>
            <a:off x="9878019" y="2907187"/>
            <a:ext cx="7213770" cy="77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Pytorch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내장된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efficientnet-b3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해상도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300 * 300,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Dropout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)</a:t>
            </a: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분류기 작동 이전에 추가로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Dropout layer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과적합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방지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성능 향상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CD604449-A5FE-029E-5369-0A6EBA7D484C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6FAC1995-2037-16F0-EBD9-F30A3AD58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04D2A6B-CEB5-1BF8-5986-A680DAA21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732508"/>
            <a:ext cx="8238829" cy="61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260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43"/>
          <a:stretch/>
        </p:blipFill>
        <p:spPr>
          <a:xfrm>
            <a:off x="0" y="7030029"/>
            <a:ext cx="18285714" cy="3256971"/>
          </a:xfrm>
          <a:prstGeom prst="rect">
            <a:avLst/>
          </a:prstGeom>
        </p:spPr>
      </p:pic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15521791" y="7732714"/>
            <a:ext cx="3139994" cy="3105723"/>
            <a:chOff x="15521791" y="7732714"/>
            <a:chExt cx="3139994" cy="3105723"/>
          </a:xfrm>
        </p:grpSpPr>
        <p:grpSp>
          <p:nvGrpSpPr>
            <p:cNvPr id="1003" name="그룹 1003"/>
            <p:cNvGrpSpPr>
              <a:grpSpLocks noGrp="1" noUngrp="1" noRot="1" noMove="1" noResize="1"/>
            </p:cNvGrpSpPr>
            <p:nvPr/>
          </p:nvGrpSpPr>
          <p:grpSpPr>
            <a:xfrm>
              <a:off x="16664998" y="8806014"/>
              <a:ext cx="151691" cy="151691"/>
              <a:chOff x="16664998" y="8806014"/>
              <a:chExt cx="151691" cy="151691"/>
            </a:xfrm>
          </p:grpSpPr>
          <p:pic>
            <p:nvPicPr>
              <p:cNvPr id="8" name="Object 7"/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4280000">
                <a:off x="16664998" y="8806014"/>
                <a:ext cx="151691" cy="151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>
              <a:grpSpLocks noGrp="1" noUngrp="1" noRot="1" noMove="1" noResize="1"/>
            </p:cNvGrpSpPr>
            <p:nvPr/>
          </p:nvGrpSpPr>
          <p:grpSpPr>
            <a:xfrm>
              <a:off x="15893429" y="8168994"/>
              <a:ext cx="2391172" cy="2138720"/>
              <a:chOff x="15893429" y="8168994"/>
              <a:chExt cx="2391172" cy="2138720"/>
            </a:xfrm>
          </p:grpSpPr>
          <p:grpSp>
            <p:nvGrpSpPr>
              <p:cNvPr id="1005" name="그룹 1005"/>
              <p:cNvGrpSpPr>
                <a:grpSpLocks noGrp="1" noUngrp="1" noRot="1" noMove="1" noResize="1"/>
              </p:cNvGrpSpPr>
              <p:nvPr/>
            </p:nvGrpSpPr>
            <p:grpSpPr>
              <a:xfrm>
                <a:off x="16008966" y="8759812"/>
                <a:ext cx="2160097" cy="1045147"/>
                <a:chOff x="16008966" y="8759812"/>
                <a:chExt cx="2160097" cy="1045147"/>
              </a:xfrm>
            </p:grpSpPr>
            <p:pic>
              <p:nvPicPr>
                <p:cNvPr id="12" name="Object 11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2060000">
                  <a:off x="16008966" y="8759812"/>
                  <a:ext cx="2160097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>
                <a:grpSpLocks noGrp="1" noUngrp="1" noRot="1" noMove="1" noResize="1"/>
              </p:cNvGrpSpPr>
              <p:nvPr/>
            </p:nvGrpSpPr>
            <p:grpSpPr>
              <a:xfrm>
                <a:off x="16158314" y="8715781"/>
                <a:ext cx="1975594" cy="1045147"/>
                <a:chOff x="16158314" y="8715781"/>
                <a:chExt cx="1975594" cy="1045147"/>
              </a:xfrm>
            </p:grpSpPr>
            <p:pic>
              <p:nvPicPr>
                <p:cNvPr id="15" name="Object 14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5540000">
                  <a:off x="16158314" y="8715781"/>
                  <a:ext cx="1975594" cy="104514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>
                <a:grpSpLocks noGrp="1" noUngrp="1" noRot="1" noMove="1" noResize="1"/>
              </p:cNvGrpSpPr>
              <p:nvPr/>
            </p:nvGrpSpPr>
            <p:grpSpPr>
              <a:xfrm>
                <a:off x="17490671" y="9555997"/>
                <a:ext cx="128749" cy="128749"/>
                <a:chOff x="17490671" y="9555997"/>
                <a:chExt cx="128749" cy="128749"/>
              </a:xfrm>
            </p:grpSpPr>
            <p:pic>
              <p:nvPicPr>
                <p:cNvPr id="18" name="Object 17"/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4280000">
                  <a:off x="17490671" y="9555997"/>
                  <a:ext cx="128749" cy="1287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106704" y="2195225"/>
            <a:ext cx="4330038" cy="30915"/>
            <a:chOff x="1106704" y="2195225"/>
            <a:chExt cx="4330038" cy="309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704" y="2195225"/>
              <a:ext cx="4330038" cy="30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9599" y="2144016"/>
            <a:ext cx="135410" cy="135410"/>
            <a:chOff x="5379599" y="2144016"/>
            <a:chExt cx="135410" cy="1354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599" y="2144016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102" y="3458675"/>
            <a:ext cx="2639711" cy="2639711"/>
            <a:chOff x="1199102" y="3458675"/>
            <a:chExt cx="2639711" cy="26397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102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79599" y="3400519"/>
            <a:ext cx="2639711" cy="2639711"/>
            <a:chOff x="5310536" y="3458675"/>
            <a:chExt cx="2639711" cy="26397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0536" y="3458675"/>
              <a:ext cx="2639711" cy="26397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35965" y="3398375"/>
            <a:ext cx="2639711" cy="2639711"/>
            <a:chOff x="13046382" y="3458675"/>
            <a:chExt cx="2639711" cy="26397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6382" y="3458675"/>
              <a:ext cx="2639711" cy="26397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729BD-3D77-E225-20DA-2F60E385D7A5}"/>
              </a:ext>
            </a:extLst>
          </p:cNvPr>
          <p:cNvSpPr txBox="1"/>
          <p:nvPr/>
        </p:nvSpPr>
        <p:spPr>
          <a:xfrm>
            <a:off x="1089286" y="1352231"/>
            <a:ext cx="476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8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0622ED-6D34-0D20-75F8-D1298FD2199E}"/>
              </a:ext>
            </a:extLst>
          </p:cNvPr>
          <p:cNvSpPr/>
          <p:nvPr/>
        </p:nvSpPr>
        <p:spPr>
          <a:xfrm>
            <a:off x="1171180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2A5B-341D-DB65-33CD-EE0D14D625DB}"/>
              </a:ext>
            </a:extLst>
          </p:cNvPr>
          <p:cNvSpPr txBox="1"/>
          <p:nvPr/>
        </p:nvSpPr>
        <p:spPr>
          <a:xfrm>
            <a:off x="5299186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A2FC8-6214-A15B-4950-A3FEA2E32CBD}"/>
              </a:ext>
            </a:extLst>
          </p:cNvPr>
          <p:cNvSpPr txBox="1"/>
          <p:nvPr/>
        </p:nvSpPr>
        <p:spPr>
          <a:xfrm>
            <a:off x="1008462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5234DE-47D3-BDA2-1434-FF0789360C79}"/>
              </a:ext>
            </a:extLst>
          </p:cNvPr>
          <p:cNvSpPr/>
          <p:nvPr/>
        </p:nvSpPr>
        <p:spPr>
          <a:xfrm>
            <a:off x="9770125" y="3458675"/>
            <a:ext cx="2643912" cy="2624467"/>
          </a:xfrm>
          <a:prstGeom prst="ellipse">
            <a:avLst/>
          </a:prstGeom>
          <a:solidFill>
            <a:srgbClr val="9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DBE3C-F40E-0A7E-A2D7-17BFA8283696}"/>
              </a:ext>
            </a:extLst>
          </p:cNvPr>
          <p:cNvSpPr txBox="1"/>
          <p:nvPr/>
        </p:nvSpPr>
        <p:spPr>
          <a:xfrm>
            <a:off x="9592869" y="4146438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9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F2CFF-FEA4-7449-D40F-F07260B4A0F3}"/>
              </a:ext>
            </a:extLst>
          </p:cNvPr>
          <p:cNvSpPr txBox="1"/>
          <p:nvPr/>
        </p:nvSpPr>
        <p:spPr>
          <a:xfrm>
            <a:off x="13946230" y="4088282"/>
            <a:ext cx="194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9600" dirty="0">
              <a:solidFill>
                <a:srgbClr val="90002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7C828-E8EF-5945-C27B-D8794BDEDC85}"/>
              </a:ext>
            </a:extLst>
          </p:cNvPr>
          <p:cNvSpPr txBox="1"/>
          <p:nvPr/>
        </p:nvSpPr>
        <p:spPr>
          <a:xfrm>
            <a:off x="1201772" y="6616475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CB5C4-6305-36E0-089F-21A48E068C9C}"/>
              </a:ext>
            </a:extLst>
          </p:cNvPr>
          <p:cNvSpPr txBox="1"/>
          <p:nvPr/>
        </p:nvSpPr>
        <p:spPr>
          <a:xfrm>
            <a:off x="1169028" y="7594158"/>
            <a:ext cx="337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주제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 소개</a:t>
            </a:r>
          </a:p>
        </p:txBody>
      </p: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9B6FC093-2E50-D3FA-5D58-4246447954E2}"/>
              </a:ext>
            </a:extLst>
          </p:cNvPr>
          <p:cNvGrpSpPr/>
          <p:nvPr/>
        </p:nvGrpSpPr>
        <p:grpSpPr>
          <a:xfrm rot="5400000">
            <a:off x="-166706" y="7822744"/>
            <a:ext cx="2624469" cy="107146"/>
            <a:chOff x="1202333" y="6196480"/>
            <a:chExt cx="4277889" cy="192857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6E0D324A-070D-9B8A-8484-15016115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B35AEA-1C8B-31D0-D583-5505F874D9AF}"/>
              </a:ext>
            </a:extLst>
          </p:cNvPr>
          <p:cNvSpPr txBox="1"/>
          <p:nvPr/>
        </p:nvSpPr>
        <p:spPr>
          <a:xfrm>
            <a:off x="5410947" y="6671847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EDA, </a:t>
            </a:r>
            <a:r>
              <a:rPr lang="ko-KR" altLang="en-US" sz="3600" dirty="0" err="1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AC48-9C99-83E8-A554-274FA7B04A3C}"/>
              </a:ext>
            </a:extLst>
          </p:cNvPr>
          <p:cNvSpPr txBox="1"/>
          <p:nvPr/>
        </p:nvSpPr>
        <p:spPr>
          <a:xfrm>
            <a:off x="5397471" y="7602259"/>
            <a:ext cx="3372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Weighted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random sampling 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1006">
            <a:extLst>
              <a:ext uri="{FF2B5EF4-FFF2-40B4-BE49-F238E27FC236}">
                <a16:creationId xmlns:a16="http://schemas.microsoft.com/office/drawing/2014/main" id="{00D105ED-9431-4664-1C68-337EF41A54DE}"/>
              </a:ext>
            </a:extLst>
          </p:cNvPr>
          <p:cNvGrpSpPr/>
          <p:nvPr/>
        </p:nvGrpSpPr>
        <p:grpSpPr>
          <a:xfrm rot="5400000">
            <a:off x="4042469" y="7878116"/>
            <a:ext cx="2624469" cy="107146"/>
            <a:chOff x="1202333" y="6196480"/>
            <a:chExt cx="4277889" cy="19285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738CB72E-9E6C-50CD-BDE7-C7D3A12F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89B6E6D-8655-BE87-BC47-EE79C146BDB0}"/>
              </a:ext>
            </a:extLst>
          </p:cNvPr>
          <p:cNvSpPr txBox="1"/>
          <p:nvPr/>
        </p:nvSpPr>
        <p:spPr>
          <a:xfrm>
            <a:off x="9968409" y="6687080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선정</a:t>
            </a:r>
            <a:r>
              <a:rPr lang="en-US" altLang="ko-KR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570F75-3461-07DA-B72C-E5135284EA49}"/>
              </a:ext>
            </a:extLst>
          </p:cNvPr>
          <p:cNvSpPr txBox="1"/>
          <p:nvPr/>
        </p:nvSpPr>
        <p:spPr>
          <a:xfrm>
            <a:off x="9968408" y="7640691"/>
            <a:ext cx="3372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/ Test</a:t>
            </a:r>
          </a:p>
          <a:p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167C332B-AB0A-2D42-11E9-CFDB3E101AF5}"/>
              </a:ext>
            </a:extLst>
          </p:cNvPr>
          <p:cNvGrpSpPr/>
          <p:nvPr/>
        </p:nvGrpSpPr>
        <p:grpSpPr>
          <a:xfrm rot="5400000">
            <a:off x="8599931" y="7893349"/>
            <a:ext cx="2624469" cy="107146"/>
            <a:chOff x="1202333" y="6196480"/>
            <a:chExt cx="4277889" cy="192857"/>
          </a:xfrm>
        </p:grpSpPr>
        <p:pic>
          <p:nvPicPr>
            <p:cNvPr id="50" name="Object 18">
              <a:extLst>
                <a:ext uri="{FF2B5EF4-FFF2-40B4-BE49-F238E27FC236}">
                  <a16:creationId xmlns:a16="http://schemas.microsoft.com/office/drawing/2014/main" id="{772F5EBC-01D5-13C2-8399-7A9D0F35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ECA5901-7BCB-A805-F552-DB1924DB318B}"/>
              </a:ext>
            </a:extLst>
          </p:cNvPr>
          <p:cNvSpPr txBox="1"/>
          <p:nvPr/>
        </p:nvSpPr>
        <p:spPr>
          <a:xfrm>
            <a:off x="14228585" y="6703526"/>
            <a:ext cx="33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90002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3600" dirty="0">
              <a:solidFill>
                <a:srgbClr val="90002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05937932-E618-0D78-0F69-626944C0D31F}"/>
              </a:ext>
            </a:extLst>
          </p:cNvPr>
          <p:cNvGrpSpPr/>
          <p:nvPr/>
        </p:nvGrpSpPr>
        <p:grpSpPr>
          <a:xfrm rot="5400000">
            <a:off x="12862777" y="7949495"/>
            <a:ext cx="2624469" cy="107146"/>
            <a:chOff x="1202333" y="6196480"/>
            <a:chExt cx="4277889" cy="192857"/>
          </a:xfrm>
        </p:grpSpPr>
        <p:pic>
          <p:nvPicPr>
            <p:cNvPr id="55" name="Object 18">
              <a:extLst>
                <a:ext uri="{FF2B5EF4-FFF2-40B4-BE49-F238E27FC236}">
                  <a16:creationId xmlns:a16="http://schemas.microsoft.com/office/drawing/2014/main" id="{F22E7EE2-2295-4BDD-287E-F05277FCF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511CB8-F2F8-2FA2-DE96-253034BE4E29}"/>
              </a:ext>
            </a:extLst>
          </p:cNvPr>
          <p:cNvSpPr txBox="1"/>
          <p:nvPr/>
        </p:nvSpPr>
        <p:spPr>
          <a:xfrm>
            <a:off x="14207808" y="7615287"/>
            <a:ext cx="3372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 도출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및 제언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F45DF-8F45-F36B-D2C1-AEC95526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A77D9471-E12D-1131-B8C5-B3735CEE43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401F6A7-5587-0583-46DD-0DCCDB4220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B70A602-A3B1-8EB9-D0BC-7C16D9A5DE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0D81615-D2A4-38F8-B646-2BEC450B7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F2AB55C-9CCC-4D8A-97A6-D59BB9682AC0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0ADBD517-13D2-0CB4-1746-933C3B449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2568741-72BE-7181-FD6F-10B09D3E32F2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039D09A8-52C9-3CD9-6BD0-5FB054F4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EE953792-D2BC-5A75-313A-15D441D4F0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2E77D552-34DF-3B90-81F7-630CEA304D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40986D5E-CB66-78AE-B6B3-37F891385202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5FA40276-043A-19CC-DAC0-9D3D82A9D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6DB8E67-EF66-9D18-A0D4-D755DE7ED921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/ Test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72031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4248D-8F48-215B-6951-81C034596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02054888-E6C7-2C7A-41CE-EA23B4728DD4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A44930E6-1084-F27E-B7ED-6F512BF88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91AACDC3-E010-575A-1F53-5CDC31A533C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95F8D4CB-6A3B-CBDD-36B8-63C53CFEA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4EC6882-51F7-D883-418C-94A10A1DDA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74252"/>
          <a:stretch/>
        </p:blipFill>
        <p:spPr>
          <a:xfrm>
            <a:off x="27929" y="706791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C71AA511-D788-F533-9FEF-88C50347F1D9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F8ADC0BB-5985-CA4B-8FF4-A7A2F6B1B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9C394B-9E71-0597-8B21-94B45998C438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BC8F7-8869-66B3-6FB2-1F86E52B88BC}"/>
              </a:ext>
            </a:extLst>
          </p:cNvPr>
          <p:cNvSpPr txBox="1"/>
          <p:nvPr/>
        </p:nvSpPr>
        <p:spPr>
          <a:xfrm>
            <a:off x="1411564" y="6800994"/>
            <a:ext cx="14433984" cy="192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 문제이므로 손실함수로 </a:t>
            </a:r>
            <a:r>
              <a:rPr lang="en-US" altLang="ko-KR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CrossEntropyLoss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Optimizer: Adam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lr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0.001</a:t>
            </a: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447B2BBC-8245-F7BA-DEB5-07122F410E5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A4D4F200-837F-F656-791A-CA8787EA3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E0B969B-4AFB-D25C-FCFC-C30EEC34E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332" y="3104915"/>
            <a:ext cx="10440692" cy="29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786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0DD78-512D-FA46-244D-513323FAC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54CC9E9A-0C97-D4E5-D4CC-C01896948FCB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A5CEFFDA-89BA-B459-A175-2C77072CB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E249555-1BD4-23D6-259A-87E9BAC93849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313AB1FD-0406-3D65-D2B5-71D0CBFD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25BCF021-65B5-7896-EFFC-9B59EF0C7C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74252"/>
          <a:stretch/>
        </p:blipFill>
        <p:spPr>
          <a:xfrm>
            <a:off x="1600200" y="7072712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91801698-037F-D4B8-5FC6-7B5CBA49CD2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4F1384E9-69DB-30E6-F05C-54F7C6E6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0F44CB-74E8-D7B8-9A49-9051BD84BF2C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15A6D-636C-AB4B-1434-19FFF88DE24B}"/>
              </a:ext>
            </a:extLst>
          </p:cNvPr>
          <p:cNvSpPr txBox="1"/>
          <p:nvPr/>
        </p:nvSpPr>
        <p:spPr>
          <a:xfrm>
            <a:off x="1500054" y="5856403"/>
            <a:ext cx="16190482" cy="330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 err="1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StepLR</a:t>
            </a:r>
            <a:r>
              <a:rPr lang="en-US" altLang="ko-KR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주어진 </a:t>
            </a:r>
            <a:r>
              <a:rPr lang="en-US" altLang="ko-KR" sz="3200" b="0" i="0" dirty="0" err="1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step_size</a:t>
            </a:r>
            <a:r>
              <a:rPr lang="en-US" altLang="ko-KR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마다 </a:t>
            </a:r>
            <a:r>
              <a:rPr lang="ko-KR" altLang="en-US" sz="3200" b="0" i="0" dirty="0" err="1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학습률을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감소 비율</a:t>
            </a:r>
            <a:r>
              <a:rPr lang="en-US" altLang="ko-KR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(gamma)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만큼 조절</a:t>
            </a:r>
            <a:endParaRPr lang="en-US" altLang="ko-KR" sz="3200" b="0" i="0" dirty="0">
              <a:solidFill>
                <a:srgbClr val="21212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3200" dirty="0">
              <a:solidFill>
                <a:srgbClr val="2121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</a:t>
            </a:r>
            <a:r>
              <a:rPr lang="ko-KR" altLang="en-US" sz="3200" b="0" i="0" dirty="0" err="1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학습률이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10^-3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이라면</a:t>
            </a:r>
            <a:r>
              <a:rPr lang="en-US" altLang="ko-KR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10 </a:t>
            </a:r>
            <a:r>
              <a:rPr lang="en-US" altLang="ko-KR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후에는 </a:t>
            </a:r>
            <a:r>
              <a:rPr lang="en-US" altLang="ko-KR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10^-4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r>
              <a:rPr lang="en-US" altLang="ko-KR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20 </a:t>
            </a:r>
            <a:r>
              <a:rPr lang="en-US" altLang="ko-KR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후에는 </a:t>
            </a:r>
            <a:r>
              <a:rPr lang="en-US" altLang="ko-KR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10^-5</a:t>
            </a:r>
            <a:r>
              <a:rPr lang="ko-KR" altLang="en-US" sz="3200" b="0" i="0" dirty="0">
                <a:solidFill>
                  <a:srgbClr val="21212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감소</a:t>
            </a:r>
            <a:endParaRPr lang="en-US" altLang="ko-KR" sz="3200" b="0" i="0" dirty="0">
              <a:solidFill>
                <a:srgbClr val="21212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3200" dirty="0">
              <a:solidFill>
                <a:srgbClr val="21212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ko-KR" altLang="en-US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시도에서는 </a:t>
            </a:r>
            <a:r>
              <a:rPr lang="en-US" altLang="ko-KR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size, gamma </a:t>
            </a:r>
            <a:r>
              <a:rPr lang="ko-KR" altLang="en-US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번 조정 </a:t>
            </a:r>
            <a:r>
              <a:rPr lang="en-US" altLang="ko-KR" sz="3200" dirty="0">
                <a:solidFill>
                  <a:srgbClr val="21212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en-US" altLang="ko-KR" sz="3200" dirty="0">
                <a:solidFill>
                  <a:srgbClr val="21212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scheduler </a:t>
            </a:r>
            <a:r>
              <a:rPr lang="ko-KR" altLang="en-US" sz="3200" dirty="0">
                <a:solidFill>
                  <a:srgbClr val="21212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미사용시 보다 성능 크게 향상</a:t>
            </a:r>
            <a:r>
              <a:rPr lang="en-US" altLang="ko-KR" sz="3200" dirty="0">
                <a:solidFill>
                  <a:srgbClr val="212121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3200" b="0" i="0" dirty="0">
              <a:solidFill>
                <a:srgbClr val="212121"/>
              </a:solidFill>
              <a:effectLst/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42BBB4FC-345C-0765-02A8-6A5E8CC78193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27EBA3F1-561A-E75B-F8C3-A6BB0F03F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5E9A89E-B327-B0C0-6F1E-7EC2666F6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0054" y="2807653"/>
            <a:ext cx="14062681" cy="210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164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117D8-3F63-4C5F-B54D-1F35EEF08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F3CE73-947F-2BE2-8BCF-7EFBD3E1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02" y="2552700"/>
            <a:ext cx="11658600" cy="6816711"/>
          </a:xfrm>
          <a:prstGeom prst="rect">
            <a:avLst/>
          </a:prstGeom>
        </p:spPr>
      </p:pic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BA89C19E-0314-ADBA-CFE3-0797CF8B5D89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D9DC10E-DB3D-C087-B521-74FDAF50A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9FE5B82F-2A94-A2A6-F64F-5FC60440203E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27C8C616-98BB-F926-C069-F2DAD2B62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3B45EAE2-FF65-DA9A-8801-1A1F47B2D5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74252"/>
          <a:stretch/>
        </p:blipFill>
        <p:spPr>
          <a:xfrm>
            <a:off x="838200" y="703131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E59AE1F-1B2F-D2E5-C5CB-87B3424C92E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CBC1008A-428F-70C0-613E-E42C3D1D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5C7CC7-2F30-6D85-A3DF-731C8F4820B4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3FF2044B-9635-6A63-D62E-1B85E2B6B6A4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A421A8D9-29D7-C4D1-5B66-18735F089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121A8E7-68BF-5CFE-8FC2-8671D9193562}"/>
              </a:ext>
            </a:extLst>
          </p:cNvPr>
          <p:cNvSpPr txBox="1"/>
          <p:nvPr/>
        </p:nvSpPr>
        <p:spPr>
          <a:xfrm>
            <a:off x="8794541" y="6646730"/>
            <a:ext cx="4703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one-hot encoding </a:t>
            </a:r>
          </a:p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향상 </a:t>
            </a:r>
            <a:endParaRPr lang="en-US" altLang="ko-KR" sz="2400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BF94C98-CF5B-175F-AE01-6D8ADC973313}"/>
              </a:ext>
            </a:extLst>
          </p:cNvPr>
          <p:cNvSpPr/>
          <p:nvPr/>
        </p:nvSpPr>
        <p:spPr>
          <a:xfrm>
            <a:off x="9448800" y="6209365"/>
            <a:ext cx="3429000" cy="1643898"/>
          </a:xfrm>
          <a:prstGeom prst="roundRect">
            <a:avLst/>
          </a:prstGeom>
          <a:noFill/>
          <a:ln w="76200"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AAB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4458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FF3A4-7C87-4DFE-89A8-BE3BC0D5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1F81071-461C-53E3-38B1-BA1525525ED9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519168F-8600-25B7-325E-5144C95CD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0319AD0A-01B3-4B05-9D92-2527C3314FAE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4898A0-5866-F854-EA2A-927D8AB2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DA0F13C6-EA5B-8C82-3BF6-858B42D74D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74252"/>
          <a:stretch/>
        </p:blipFill>
        <p:spPr>
          <a:xfrm>
            <a:off x="2819400" y="7043181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309B141-D378-567A-57FE-B88F40B7B0D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91F57239-5E8D-4B37-4EC8-515338BC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EE8F1C-A47F-2330-D36D-D4C7CA8D7715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4-1.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B46AB697-4E2E-A981-681F-A1C9C764E033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61C20C5B-4EC9-0702-21B6-C47F8D0D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4E3ADE8-CF53-99AC-CBBE-4B8740A51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213" y="2544395"/>
            <a:ext cx="8144211" cy="71180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1A7DB3-89A7-619E-1D63-5686D71A6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7050" y="2545065"/>
            <a:ext cx="9650950" cy="134938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0B5895-A962-91F5-1F94-BA3A26A32F94}"/>
              </a:ext>
            </a:extLst>
          </p:cNvPr>
          <p:cNvGrpSpPr/>
          <p:nvPr/>
        </p:nvGrpSpPr>
        <p:grpSpPr>
          <a:xfrm>
            <a:off x="9148916" y="4686300"/>
            <a:ext cx="7772400" cy="4313302"/>
            <a:chOff x="8763000" y="4032918"/>
            <a:chExt cx="7772400" cy="43133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328EE5-2202-4F3F-B6C0-C16E052F35F9}"/>
                </a:ext>
              </a:extLst>
            </p:cNvPr>
            <p:cNvSpPr txBox="1"/>
            <p:nvPr/>
          </p:nvSpPr>
          <p:spPr>
            <a:xfrm>
              <a:off x="9036279" y="4375902"/>
              <a:ext cx="70104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best_val_loss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</a:t>
              </a:r>
              <a:r>
                <a:rPr lang="en-US" altLang="ko-KR" sz="2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best_model_state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정의</a:t>
              </a:r>
              <a:endPara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l"/>
              <a:endPara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l"/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→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Early stopping 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적용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</a:p>
            <a:p>
              <a:pPr algn="l"/>
              <a:endPara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l"/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5epoch 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동안 개선 없으면 중단</a:t>
              </a:r>
              <a:endPara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457200" indent="-457200" algn="l">
                <a:buFont typeface="Wingdings" panose="05000000000000000000" pitchFamily="2" charset="2"/>
                <a:buChar char="è"/>
              </a:pPr>
              <a:endPara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457200" indent="-457200" algn="l">
                <a:buFont typeface="Wingdings" panose="05000000000000000000" pitchFamily="2" charset="2"/>
                <a:buChar char="è"/>
              </a:pPr>
              <a:endPara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l"/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스케줄러 적용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10 epoch 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마다 </a:t>
              </a:r>
              <a:r>
                <a:rPr lang="en-US" altLang="ko-KR" sz="2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lr</a:t>
              </a:r>
              <a:r>
                <a:rPr lang="en-US" altLang="ko-KR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0.1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배로 조정</a:t>
              </a:r>
              <a:endPara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l"/>
              <a:endPara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9BDA293-EDA9-C3BA-B055-6FB0F1C81C07}"/>
                </a:ext>
              </a:extLst>
            </p:cNvPr>
            <p:cNvSpPr/>
            <p:nvPr/>
          </p:nvSpPr>
          <p:spPr>
            <a:xfrm>
              <a:off x="8763000" y="4032918"/>
              <a:ext cx="7772400" cy="4256425"/>
            </a:xfrm>
            <a:prstGeom prst="roundRect">
              <a:avLst/>
            </a:prstGeom>
            <a:noFill/>
            <a:ln w="76200">
              <a:solidFill>
                <a:srgbClr val="9000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417935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36D6D-C9F1-C3CD-6762-62300AC2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3DEE0595-C252-EDD7-ECE9-6512164560C4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0E4DD0FF-5BEE-BAEB-DEDC-D7EE328CB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1F229915-A589-6CFA-302D-FBB52ABC14E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E0FBEFF-E492-19EB-9E55-0E9F0FF94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B521A15C-4777-973C-1B90-359CAF6EE3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74252"/>
          <a:stretch/>
        </p:blipFill>
        <p:spPr>
          <a:xfrm>
            <a:off x="685800" y="705712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57F8AB75-855D-3184-B4DD-A714353AE75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04F3A9F-43A5-C076-BD61-4C4495DFF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511103-DE79-BA07-5810-FB7EED43E756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4-2.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8D11594-BCF0-84A2-C8F9-6D55652C9EFA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43E7F624-9636-CED4-6F04-EEA1D2A7E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3DE520-29AB-FA8D-D4EE-E0CA10F9C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773" y="3225392"/>
            <a:ext cx="12753012" cy="535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754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A11C6-39E6-0FFB-89B4-D3FF336C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2EFFA7F1-D83E-E8D1-41B9-8704245B5E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1A60686B-D81C-B0C2-924F-039A8555DB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E437028-C548-21C4-3012-74ECCF19674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9FBF21ED-0486-C968-60E6-47E0E3FD9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52FB006-C4CF-7ACF-2186-C40E880FAD4A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B3DB6BE3-3D3F-F58E-40DD-309758295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4280553F-C70F-0643-FE2E-B3C022CB639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D3B2BC2E-2887-28E6-0581-D8E0AD83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094D2CA-663A-B794-C7DC-78BA1728430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9F21253B-D888-71C4-5F86-2727E226175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6677633E-C165-0C63-FB99-C31DC93E4F0A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2DB97CA1-4DF4-BECB-17A7-0C69F2A65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66C60C-ECF9-EFDB-66EE-F2CB6E9F6A6F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 및 제언</a:t>
            </a:r>
          </a:p>
        </p:txBody>
      </p:sp>
    </p:spTree>
    <p:extLst>
      <p:ext uri="{BB962C8B-B14F-4D97-AF65-F5344CB8AC3E}">
        <p14:creationId xmlns:p14="http://schemas.microsoft.com/office/powerpoint/2010/main" val="160093342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FAF94A-6B80-B477-4227-32587D83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6054D8AE-75A8-D2F6-A32C-E4648B2888FA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5606F17-07C8-84B3-CF8C-8531CBD3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2267C9CF-06DD-1C86-16BF-CF8001F4546E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43D91F33-47A3-D65D-F729-4EEED377C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CB412EC-2693-0BD1-0502-3E2588003331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AEDDA72A-74AB-0142-B307-A21A88320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298FC1-B55D-4A2B-1DAA-47DD526C5473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 및 제언</a:t>
            </a: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1A217977-A568-435E-E98D-5C9B3A4877EC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7B59C32B-DE73-675E-66A1-E650E1A4F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A37CBC9-3D82-D253-C590-8B4A0D3F32C3}"/>
              </a:ext>
            </a:extLst>
          </p:cNvPr>
          <p:cNvSpPr/>
          <p:nvPr/>
        </p:nvSpPr>
        <p:spPr>
          <a:xfrm>
            <a:off x="1232593" y="2456834"/>
            <a:ext cx="15643688" cy="7575821"/>
          </a:xfrm>
          <a:prstGeom prst="roundRect">
            <a:avLst/>
          </a:prstGeom>
          <a:noFill/>
          <a:ln w="76200"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E8183-D193-B06B-A4D8-B1673C476251}"/>
              </a:ext>
            </a:extLst>
          </p:cNvPr>
          <p:cNvSpPr txBox="1"/>
          <p:nvPr/>
        </p:nvSpPr>
        <p:spPr>
          <a:xfrm>
            <a:off x="4571997" y="2859568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 도출</a:t>
            </a:r>
            <a:r>
              <a:rPr lang="en-US" altLang="ko-KR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4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9A30B-9FCB-F26B-7574-F52363BFCF6E}"/>
              </a:ext>
            </a:extLst>
          </p:cNvPr>
          <p:cNvSpPr txBox="1"/>
          <p:nvPr/>
        </p:nvSpPr>
        <p:spPr>
          <a:xfrm>
            <a:off x="1925056" y="6491338"/>
            <a:ext cx="1443788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모델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B3, dropout 0.2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사이즈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300 * 300 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해상도 맞춤 조정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28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private 0.76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Dacon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리더보드 기준 </a:t>
            </a:r>
            <a:r>
              <a:rPr lang="ko-KR" altLang="en-US" sz="28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상위 </a:t>
            </a:r>
            <a:r>
              <a:rPr lang="en-US" altLang="ko-KR" sz="28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15% </a:t>
            </a:r>
            <a:r>
              <a:rPr lang="ko-KR" altLang="en-US" sz="28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이내의 결과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algn="l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Weighted random sampling,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RandomResizeCrop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데이터의 특성을 반영한 전처리의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효과가 좋았음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59635-2DFB-61DA-DE0D-78B8E1532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011" y="4426722"/>
            <a:ext cx="127539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3766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CD466-8694-7A0A-4969-DC15148DF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E0FA43CE-2847-E02E-C71E-6E4074565CE8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43E05946-066F-734A-CBB7-F9E1101EB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22353D03-3994-7256-7531-D2D56123BD04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1A563E79-B93E-EA43-8F8B-F02E98BAD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9BEB752A-D767-4027-DC2D-EB8B704FACBF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A96EF9EE-4683-1C53-9047-B9C3F883C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26B138-2370-CF23-5E94-AF138D0CCD10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 및 제언</a:t>
            </a: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6A020E1B-F261-ED37-478C-3F223D8DA84D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924220AF-0B44-196B-FB9B-BA2985D3B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356002-A090-8B70-BBAD-4FF0D51C66CD}"/>
              </a:ext>
            </a:extLst>
          </p:cNvPr>
          <p:cNvSpPr/>
          <p:nvPr/>
        </p:nvSpPr>
        <p:spPr>
          <a:xfrm>
            <a:off x="1232593" y="2456834"/>
            <a:ext cx="7624560" cy="7575821"/>
          </a:xfrm>
          <a:prstGeom prst="roundRect">
            <a:avLst/>
          </a:prstGeom>
          <a:noFill/>
          <a:ln w="76200"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5141E-8920-75F6-8C87-0D6F0E0DC2B2}"/>
              </a:ext>
            </a:extLst>
          </p:cNvPr>
          <p:cNvSpPr txBox="1"/>
          <p:nvPr/>
        </p:nvSpPr>
        <p:spPr>
          <a:xfrm>
            <a:off x="472873" y="2898601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의의</a:t>
            </a:r>
            <a:r>
              <a:rPr lang="en-US" altLang="ko-KR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01B44-F93F-D174-B89B-1DFC367BE848}"/>
              </a:ext>
            </a:extLst>
          </p:cNvPr>
          <p:cNvSpPr txBox="1"/>
          <p:nvPr/>
        </p:nvSpPr>
        <p:spPr>
          <a:xfrm>
            <a:off x="9262319" y="2907187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발전 방향</a:t>
            </a:r>
            <a:r>
              <a:rPr lang="en-US" altLang="ko-KR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sz="4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4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B976CE-BB6D-D421-0801-FD95CC4BA512}"/>
              </a:ext>
            </a:extLst>
          </p:cNvPr>
          <p:cNvSpPr/>
          <p:nvPr/>
        </p:nvSpPr>
        <p:spPr>
          <a:xfrm>
            <a:off x="9903721" y="2456835"/>
            <a:ext cx="7624560" cy="7575821"/>
          </a:xfrm>
          <a:prstGeom prst="roundRect">
            <a:avLst/>
          </a:prstGeom>
          <a:noFill/>
          <a:ln w="76200">
            <a:solidFill>
              <a:srgbClr val="9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C5D06-6B65-2569-53A8-160DED81FA24}"/>
              </a:ext>
            </a:extLst>
          </p:cNvPr>
          <p:cNvSpPr txBox="1"/>
          <p:nvPr/>
        </p:nvSpPr>
        <p:spPr>
          <a:xfrm>
            <a:off x="1411719" y="4291936"/>
            <a:ext cx="727508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주어진 이미지 데이터셋의 특징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불균형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train data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data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크기 차이 등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확인하고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그에 맞는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방법을 사용해 성능을 향상시켰음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(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 랜덤 샘플링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transform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½ crop)</a:t>
            </a:r>
          </a:p>
          <a:p>
            <a:pPr algn="l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기반으로 다양한 시도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(dropout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scheduler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등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거듭하면서 최선의 이미지 분류모델을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찾아나감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EC163-E815-A758-6B3A-BD2291E84D10}"/>
              </a:ext>
            </a:extLst>
          </p:cNvPr>
          <p:cNvSpPr txBox="1"/>
          <p:nvPr/>
        </p:nvSpPr>
        <p:spPr>
          <a:xfrm>
            <a:off x="10196778" y="4266126"/>
            <a:ext cx="72750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외에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VIT, Noisy student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최신 이미지 분류모델 시도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Colab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사용시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GPU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 문제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cuda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out of memory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여러 시간적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공간적 제약이 있었음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앙상블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스태킹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보팅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</a:p>
          <a:p>
            <a:pPr algn="l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하이퍼파라미터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튜닝 등 다양한 추가 시도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DC740-55CF-73DA-1CAE-22D5D0D49035}"/>
              </a:ext>
            </a:extLst>
          </p:cNvPr>
          <p:cNvSpPr txBox="1"/>
          <p:nvPr/>
        </p:nvSpPr>
        <p:spPr>
          <a:xfrm>
            <a:off x="8917706" y="8511571"/>
            <a:ext cx="92029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</a:t>
            </a:r>
            <a:r>
              <a:rPr lang="en-US" altLang="ko-KR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나은 분류 성능 기대</a:t>
            </a:r>
            <a:r>
              <a:rPr lang="en-US" altLang="ko-KR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l"/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6459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1374740" y="6528848"/>
            <a:ext cx="6736904" cy="4576264"/>
            <a:chOff x="-1374740" y="6528848"/>
            <a:chExt cx="6736904" cy="457626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4740" y="6528848"/>
              <a:ext cx="6736904" cy="457626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 cstate="print"/>
          <a:srcRect t="1" r="16333" b="42110"/>
          <a:stretch/>
        </p:blipFill>
        <p:spPr>
          <a:xfrm rot="19860000">
            <a:off x="8979720" y="5059990"/>
            <a:ext cx="10720043" cy="7007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8732" y="2559765"/>
            <a:ext cx="2908864" cy="5916825"/>
            <a:chOff x="1498732" y="2559765"/>
            <a:chExt cx="2908864" cy="5916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98732" y="2559765"/>
              <a:ext cx="2908864" cy="5916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3164" y="2789709"/>
            <a:ext cx="4817998" cy="5359053"/>
            <a:chOff x="2953164" y="2789709"/>
            <a:chExt cx="4817998" cy="5359053"/>
          </a:xfrm>
        </p:grpSpPr>
        <p:pic>
          <p:nvPicPr>
            <p:cNvPr id="13" name="Object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3164" y="2789709"/>
              <a:ext cx="4817998" cy="535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76010" y="-2183551"/>
            <a:ext cx="5941649" cy="10683931"/>
            <a:chOff x="13976010" y="-2183551"/>
            <a:chExt cx="5941649" cy="10683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 cstate="print"/>
            <a:srcRect r="16615" b="46638"/>
            <a:stretch/>
          </p:blipFill>
          <p:spPr>
            <a:xfrm rot="14460000">
              <a:off x="11604869" y="187590"/>
              <a:ext cx="10683931" cy="5941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>
            <a:grpSpLocks noGrp="1" noUngrp="1" noRot="1" noMove="1" noResize="1"/>
          </p:cNvGrpSpPr>
          <p:nvPr/>
        </p:nvGrpSpPr>
        <p:grpSpPr>
          <a:xfrm>
            <a:off x="7987753" y="0"/>
            <a:ext cx="11094695" cy="7536437"/>
            <a:chOff x="7987753" y="0"/>
            <a:chExt cx="11094695" cy="7536437"/>
          </a:xfrm>
        </p:grpSpPr>
        <p:pic>
          <p:nvPicPr>
            <p:cNvPr id="25" name="Object 2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7987753" y="0"/>
              <a:ext cx="11094695" cy="75364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CAC3C-9597-0489-EB16-FEDC8E209878}"/>
              </a:ext>
            </a:extLst>
          </p:cNvPr>
          <p:cNvSpPr txBox="1"/>
          <p:nvPr/>
        </p:nvSpPr>
        <p:spPr>
          <a:xfrm>
            <a:off x="5987005" y="468440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02C3F3-C827-78AA-1A3E-428977E9AD3A}"/>
              </a:ext>
            </a:extLst>
          </p:cNvPr>
          <p:cNvSpPr txBox="1"/>
          <p:nvPr/>
        </p:nvSpPr>
        <p:spPr>
          <a:xfrm>
            <a:off x="11015021" y="5199173"/>
            <a:ext cx="529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5" cstate="print"/>
          <a:srcRect b="74252"/>
          <a:stretch/>
        </p:blipFill>
        <p:spPr>
          <a:xfrm>
            <a:off x="31783" y="7057123"/>
            <a:ext cx="18285714" cy="32556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4B258-CBCD-D123-C514-F9DA2019222B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772A99D4-EDC0-AABD-D202-0E57C18CD5D9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DA7666F8-D874-58C7-95C4-E8A7DAFC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392D8B8-586D-5AA7-5B13-096BA6A66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5473" y="2734228"/>
            <a:ext cx="10569856" cy="63861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D816-555E-3E13-5280-FFA884F50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E054323-D0B2-AC34-92F4-95FFF33D4E58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69998D60-2801-54E2-6354-D9E61442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A7147DC8-0A1F-764A-1160-A1EB1E2B41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74252"/>
          <a:stretch/>
        </p:blipFill>
        <p:spPr>
          <a:xfrm>
            <a:off x="2286" y="7053582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2CC80064-3941-9A3C-3017-F9959822846C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1A3ACEB-6158-08A0-DCCD-5EB074C2E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9FFCDA-132F-D924-FE08-9AD4F892B2EA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3A76A568-A99F-61E3-F90F-235E93C8626A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60E5E643-FB72-6BF0-484E-2B866DE0A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1236DC-B9A4-A0D5-44D1-7B04C4E4764F}"/>
              </a:ext>
            </a:extLst>
          </p:cNvPr>
          <p:cNvSpPr txBox="1"/>
          <p:nvPr/>
        </p:nvSpPr>
        <p:spPr>
          <a:xfrm>
            <a:off x="2378195" y="7637388"/>
            <a:ext cx="11342218" cy="34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Train.csv: Id,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img_path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artist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구성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Test.csv: Id, </a:t>
            </a:r>
            <a:r>
              <a:rPr lang="en-US" altLang="ko-KR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img_path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로만 구성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artis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잘 분류해내는 것이 목표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</a:t>
            </a:r>
          </a:p>
          <a:p>
            <a:pPr>
              <a:lnSpc>
                <a:spcPct val="200000"/>
              </a:lnSpc>
            </a:pP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830669-7F2A-5FA6-9428-0CC98CAF9897}"/>
              </a:ext>
            </a:extLst>
          </p:cNvPr>
          <p:cNvGrpSpPr/>
          <p:nvPr/>
        </p:nvGrpSpPr>
        <p:grpSpPr>
          <a:xfrm>
            <a:off x="1905000" y="2328789"/>
            <a:ext cx="13650723" cy="5218423"/>
            <a:chOff x="1905000" y="2328789"/>
            <a:chExt cx="13650723" cy="52184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9CF804-E267-D098-1BFD-E8C14947C775}"/>
                </a:ext>
              </a:extLst>
            </p:cNvPr>
            <p:cNvSpPr txBox="1"/>
            <p:nvPr/>
          </p:nvSpPr>
          <p:spPr>
            <a:xfrm>
              <a:off x="6998296" y="3060336"/>
              <a:ext cx="5371509" cy="1051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3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이미지 분류 딥러닝 모델</a:t>
              </a:r>
              <a:r>
                <a:rPr lang="en-US" altLang="ko-KR" sz="3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12968FA-C6B0-1D13-18B6-D238B5E07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6262" y="3347187"/>
              <a:ext cx="2975367" cy="365759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D830BE-CAD1-D60F-C9AA-AACD9BC25137}"/>
                </a:ext>
              </a:extLst>
            </p:cNvPr>
            <p:cNvSpPr txBox="1"/>
            <p:nvPr/>
          </p:nvSpPr>
          <p:spPr>
            <a:xfrm>
              <a:off x="1905000" y="6922169"/>
              <a:ext cx="4277889" cy="6250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Artist: </a:t>
              </a:r>
              <a:r>
                <a:rPr lang="en-US" altLang="ko-KR" sz="2000" dirty="0"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Vincent van Gogh</a:t>
              </a:r>
            </a:p>
          </p:txBody>
        </p:sp>
        <p:pic>
          <p:nvPicPr>
            <p:cNvPr id="19" name="그래픽 18" descr="위쪽 화살표 단색으로 채워진">
              <a:extLst>
                <a:ext uri="{FF2B5EF4-FFF2-40B4-BE49-F238E27FC236}">
                  <a16:creationId xmlns:a16="http://schemas.microsoft.com/office/drawing/2014/main" id="{FB6C2AB3-0447-4841-0ABC-1D9010A6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7806830" y="3823126"/>
              <a:ext cx="2624600" cy="2624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B5BEC6-5715-460D-1AFE-E89925F24EAB}"/>
                </a:ext>
              </a:extLst>
            </p:cNvPr>
            <p:cNvSpPr txBox="1"/>
            <p:nvPr/>
          </p:nvSpPr>
          <p:spPr>
            <a:xfrm>
              <a:off x="8296422" y="5768708"/>
              <a:ext cx="1695156" cy="1051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3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Run !!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302B8C9-0E90-9EF7-08D9-354889506FE1}"/>
                </a:ext>
              </a:extLst>
            </p:cNvPr>
            <p:cNvGrpSpPr/>
            <p:nvPr/>
          </p:nvGrpSpPr>
          <p:grpSpPr>
            <a:xfrm>
              <a:off x="12383734" y="2837743"/>
              <a:ext cx="3171989" cy="4179392"/>
              <a:chOff x="11848621" y="1940780"/>
              <a:chExt cx="3171989" cy="4179392"/>
            </a:xfrm>
          </p:grpSpPr>
          <p:grpSp>
            <p:nvGrpSpPr>
              <p:cNvPr id="1008" name="그룹 1008">
                <a:extLst>
                  <a:ext uri="{FF2B5EF4-FFF2-40B4-BE49-F238E27FC236}">
                    <a16:creationId xmlns:a16="http://schemas.microsoft.com/office/drawing/2014/main" id="{DBF7C869-805D-A65D-FEB6-4EA1795441EF}"/>
                  </a:ext>
                </a:extLst>
              </p:cNvPr>
              <p:cNvGrpSpPr/>
              <p:nvPr/>
            </p:nvGrpSpPr>
            <p:grpSpPr>
              <a:xfrm>
                <a:off x="13834319" y="1940780"/>
                <a:ext cx="135410" cy="135410"/>
                <a:chOff x="13834319" y="1940780"/>
                <a:chExt cx="135410" cy="135410"/>
              </a:xfrm>
            </p:grpSpPr>
            <p:pic>
              <p:nvPicPr>
                <p:cNvPr id="25" name="Object 24">
                  <a:extLst>
                    <a:ext uri="{FF2B5EF4-FFF2-40B4-BE49-F238E27FC236}">
                      <a16:creationId xmlns:a16="http://schemas.microsoft.com/office/drawing/2014/main" id="{A7CA81C7-2D13-0A1B-B558-3350844FF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834319" y="1940780"/>
                  <a:ext cx="135410" cy="135410"/>
                </a:xfrm>
                <a:prstGeom prst="rect">
                  <a:avLst/>
                </a:prstGeom>
              </p:spPr>
            </p:pic>
          </p:grpSp>
          <p:pic>
            <p:nvPicPr>
              <p:cNvPr id="26" name="그림 25" descr="과일, 자연 식품, 현지 음식, 농산물이(가) 표시된 사진&#10;&#10;자동 생성된 설명">
                <a:extLst>
                  <a:ext uri="{FF2B5EF4-FFF2-40B4-BE49-F238E27FC236}">
                    <a16:creationId xmlns:a16="http://schemas.microsoft.com/office/drawing/2014/main" id="{10F3046E-F308-1DAE-4502-C2A4BFB83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8621" y="2406330"/>
                <a:ext cx="2199495" cy="1814583"/>
              </a:xfrm>
              <a:prstGeom prst="rect">
                <a:avLst/>
              </a:prstGeom>
            </p:spPr>
          </p:pic>
          <p:pic>
            <p:nvPicPr>
              <p:cNvPr id="28" name="그림 27" descr="예술, 스케치, 페인팅, 그림이(가) 표시된 사진&#10;&#10;자동 생성된 설명">
                <a:extLst>
                  <a:ext uri="{FF2B5EF4-FFF2-40B4-BE49-F238E27FC236}">
                    <a16:creationId xmlns:a16="http://schemas.microsoft.com/office/drawing/2014/main" id="{DD5E1FF8-DFC4-71C0-7834-F97583E5D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6223" y="3648840"/>
                <a:ext cx="1824387" cy="2471332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25F034-132C-2B4B-C5B7-E3F1B93AC376}"/>
                </a:ext>
              </a:extLst>
            </p:cNvPr>
            <p:cNvSpPr txBox="1"/>
            <p:nvPr/>
          </p:nvSpPr>
          <p:spPr>
            <a:xfrm>
              <a:off x="2766776" y="2337003"/>
              <a:ext cx="2311775" cy="731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&lt;Train data&gt;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E578B9-B0E1-CF9F-574A-8AEE07CC25C2}"/>
                </a:ext>
              </a:extLst>
            </p:cNvPr>
            <p:cNvSpPr txBox="1"/>
            <p:nvPr/>
          </p:nvSpPr>
          <p:spPr>
            <a:xfrm>
              <a:off x="12813841" y="2328789"/>
              <a:ext cx="2311775" cy="731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&lt;Test data&gt;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5414663-998A-5788-F1AF-C36C0579B4EE}"/>
              </a:ext>
            </a:extLst>
          </p:cNvPr>
          <p:cNvSpPr txBox="1"/>
          <p:nvPr/>
        </p:nvSpPr>
        <p:spPr>
          <a:xfrm>
            <a:off x="9119130" y="6972300"/>
            <a:ext cx="9144000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Artist: ???</a:t>
            </a:r>
          </a:p>
        </p:txBody>
      </p:sp>
    </p:spTree>
    <p:extLst>
      <p:ext uri="{BB962C8B-B14F-4D97-AF65-F5344CB8AC3E}">
        <p14:creationId xmlns:p14="http://schemas.microsoft.com/office/powerpoint/2010/main" val="3669281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77E28-263A-12E6-3321-D61C87F5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17">
            <a:extLst>
              <a:ext uri="{FF2B5EF4-FFF2-40B4-BE49-F238E27FC236}">
                <a16:creationId xmlns:a16="http://schemas.microsoft.com/office/drawing/2014/main" id="{87E1A9A5-A2B2-F9B2-23EC-BD972238A5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0E18EA1-5DB9-08AB-A296-CE90E8C8459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088882" y="-5222382"/>
            <a:ext cx="20355525" cy="20892799"/>
            <a:chOff x="-5088882" y="-5249920"/>
            <a:chExt cx="20355525" cy="2099967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D50B62B-AD7B-AFC0-51EA-7DE61C21690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5410957" y="-4927845"/>
              <a:ext cx="20999675" cy="20355525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1CCC2328-8274-D0B8-221E-9017F1B52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61037" y="161037"/>
              <a:ext cx="10499837" cy="1017776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618BFBB-EECC-4C4A-EC2E-527C399E3678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70428E6F-031A-CBF2-93D4-C6E5DD9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269BB95-C366-BAEA-836A-7E339D2B3CF6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4FB3561-E39D-0702-343F-5E46428FB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FB86A15-D728-E029-059F-7974A56393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1364" y="2749278"/>
            <a:ext cx="11094695" cy="7536437"/>
            <a:chOff x="51364" y="2749278"/>
            <a:chExt cx="11094695" cy="753643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60D93AA-C968-7774-1355-0A8893CF931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64" y="2749278"/>
              <a:ext cx="11094695" cy="753643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8A38AF6-A57E-346A-A61B-919BE9284CEF}"/>
              </a:ext>
            </a:extLst>
          </p:cNvPr>
          <p:cNvGrpSpPr/>
          <p:nvPr/>
        </p:nvGrpSpPr>
        <p:grpSpPr>
          <a:xfrm>
            <a:off x="9142857" y="3215403"/>
            <a:ext cx="2287242" cy="4652405"/>
            <a:chOff x="9142857" y="3215403"/>
            <a:chExt cx="2287242" cy="4652405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BA08FD18-2776-63C9-80F4-66778CD8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142857" y="3215403"/>
              <a:ext cx="2287242" cy="4652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DA3601-1B8E-E764-89B1-3B7C7A2661E6}"/>
              </a:ext>
            </a:extLst>
          </p:cNvPr>
          <p:cNvSpPr txBox="1"/>
          <p:nvPr/>
        </p:nvSpPr>
        <p:spPr>
          <a:xfrm>
            <a:off x="11015021" y="5199173"/>
            <a:ext cx="628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 / </a:t>
            </a:r>
            <a:r>
              <a:rPr lang="ko-KR" altLang="en-US" sz="4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166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05FF9-B3C6-1CB8-0A38-22F7B629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6BC85DB-DB9E-E12A-4D18-2D4FAA8C1C5E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5EF9CBA-A01F-75DE-F3CA-652962EE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C541212-DA4A-1FB9-8F88-9BBB5746E857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8D8BF1C-1A30-2E51-0832-325F5595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422BD60-B021-63EE-983B-3FE540E80550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C8345F5-D0AA-604E-FB9F-0AC591E2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09F7250-0281-37A6-2209-7AAD3807586D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7277F4B4-725E-36F2-B9BA-75A62343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3E1136D-9B00-8ED9-9AA1-87E3385EAFE2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7E338B81-DE80-13C8-F0D3-BDA5E212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DC53E555-903A-D1CF-2626-3896E122EC0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4FC3B45-8733-A68D-BD75-A8F3136AA136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CB0AD91-0277-7999-0C04-BD00D390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0D52F79-2C40-6DF8-6753-2498F5B3FD1E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8ADC61C-1B4A-D39D-CD8C-CC4B05A3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7C4C57D-EC04-BC67-FFBD-4DCDE94070DB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8B8D071-1767-76FF-8E76-0AF69EA0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0393C6D1-B3C6-ED13-677B-AC63354C61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71B7BF57-787C-172A-5C01-F62D0DC1F4FB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A5405-CF46-7C74-28CA-E886ECF8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22CBC-422F-1241-3AC7-E6CA1F67EA9D}"/>
              </a:ext>
            </a:extLst>
          </p:cNvPr>
          <p:cNvSpPr txBox="1"/>
          <p:nvPr/>
        </p:nvSpPr>
        <p:spPr>
          <a:xfrm>
            <a:off x="1411718" y="1166659"/>
            <a:ext cx="8494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2-1. </a:t>
            </a:r>
            <a:r>
              <a:rPr lang="ko-KR" altLang="en-US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4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0C427DCF-9D13-008D-EAF7-DEFE58398A22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86A1761D-D90F-F005-4320-9F6E3742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8304F0E-5452-4409-6CC2-5B66B74D4D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28950" y="2778965"/>
            <a:ext cx="6635044" cy="48647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63CA48-3A45-D8CE-E079-D3A1F8E87D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6793" y="2783445"/>
            <a:ext cx="6452702" cy="622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978CDD-E8C3-22FA-A69C-07D61ED17990}"/>
              </a:ext>
            </a:extLst>
          </p:cNvPr>
          <p:cNvSpPr txBox="1"/>
          <p:nvPr/>
        </p:nvSpPr>
        <p:spPr>
          <a:xfrm>
            <a:off x="3674437" y="8881792"/>
            <a:ext cx="3793163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노이즈 처리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95231-5980-6919-0048-10207A4458A3}"/>
              </a:ext>
            </a:extLst>
          </p:cNvPr>
          <p:cNvSpPr txBox="1"/>
          <p:nvPr/>
        </p:nvSpPr>
        <p:spPr>
          <a:xfrm>
            <a:off x="10286738" y="7652533"/>
            <a:ext cx="4719468" cy="83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&lt;train, test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개수 확인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0733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B0EF-BBC9-4D1C-B687-430EC00F6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64F679A2-5637-E1B0-2899-70D7893CDB0F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3C2331EC-1778-EC2F-248C-B9794D6F2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3" name="그룹 1004">
            <a:extLst>
              <a:ext uri="{FF2B5EF4-FFF2-40B4-BE49-F238E27FC236}">
                <a16:creationId xmlns:a16="http://schemas.microsoft.com/office/drawing/2014/main" id="{F105A26D-8C6B-86C3-4F0B-D9C5D299527B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6" name="Object 11">
              <a:extLst>
                <a:ext uri="{FF2B5EF4-FFF2-40B4-BE49-F238E27FC236}">
                  <a16:creationId xmlns:a16="http://schemas.microsoft.com/office/drawing/2014/main" id="{6D483D74-3712-5B09-B120-057116AD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8" name="그룹 1006">
            <a:extLst>
              <a:ext uri="{FF2B5EF4-FFF2-40B4-BE49-F238E27FC236}">
                <a16:creationId xmlns:a16="http://schemas.microsoft.com/office/drawing/2014/main" id="{AD134650-C046-FEB9-9D2B-126C5B1E5EB4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9" name="Object 18">
              <a:extLst>
                <a:ext uri="{FF2B5EF4-FFF2-40B4-BE49-F238E27FC236}">
                  <a16:creationId xmlns:a16="http://schemas.microsoft.com/office/drawing/2014/main" id="{DD9E5742-7702-3457-7674-565291376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pic>
        <p:nvPicPr>
          <p:cNvPr id="10" name="Object 30">
            <a:extLst>
              <a:ext uri="{FF2B5EF4-FFF2-40B4-BE49-F238E27FC236}">
                <a16:creationId xmlns:a16="http://schemas.microsoft.com/office/drawing/2014/main" id="{22FE7881-704C-13BE-C85D-11759974E1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EEABE80-8DB1-1ED4-4273-5A2BEEDD176D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2F29511-89DB-DA44-A84A-02B01419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0813CF2-8AE0-47DD-253A-7BF144A0990F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50D4D36C-AD18-53C2-12A7-60267F68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E37A2E56-652F-1E0F-AAB8-638D4DC7CB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b="74252"/>
          <a:stretch/>
        </p:blipFill>
        <p:spPr>
          <a:xfrm>
            <a:off x="2286" y="7057124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141A34A-075E-2DBC-84AA-43885463C837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2579B657-A95D-CDB0-A22E-B646D76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04DD4-B62D-BBE2-B17E-EB0A13242D89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4950-E4D4-9676-D450-8C00E35020C5}"/>
              </a:ext>
            </a:extLst>
          </p:cNvPr>
          <p:cNvSpPr txBox="1"/>
          <p:nvPr/>
        </p:nvSpPr>
        <p:spPr>
          <a:xfrm>
            <a:off x="1417200" y="7996034"/>
            <a:ext cx="11125200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아티스트별 작품 수 불균형 확인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적게는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(Jackson Pollock),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많게는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629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(Van Gogh)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 아티스트별 작품 수 차이가 큼 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B1E56970-6532-BAD8-FAE4-BA5429B5CCAE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57612932-0E64-1C32-CC2A-29A9F036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D2B660E-96DF-C7A5-A14A-28A699194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9102" y="2767183"/>
            <a:ext cx="8641321" cy="508537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A48EB3-D92A-511F-7389-EB653A08F889}"/>
              </a:ext>
            </a:extLst>
          </p:cNvPr>
          <p:cNvGrpSpPr/>
          <p:nvPr/>
        </p:nvGrpSpPr>
        <p:grpSpPr>
          <a:xfrm>
            <a:off x="12398806" y="2821468"/>
            <a:ext cx="2252435" cy="7348234"/>
            <a:chOff x="13677897" y="2959846"/>
            <a:chExt cx="1851820" cy="71771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B5C4C9-2024-3338-D723-176E891F8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677897" y="2959846"/>
              <a:ext cx="1851820" cy="513632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F6F04C9-AA4B-C965-7850-D744E8C67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696948" y="8102264"/>
              <a:ext cx="1813717" cy="2034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906330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E8759-CB92-E1F1-0C7D-E804726A4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A261F8D-7A7D-02B5-1F15-495342A8C54F}"/>
              </a:ext>
            </a:extLst>
          </p:cNvPr>
          <p:cNvGrpSpPr/>
          <p:nvPr/>
        </p:nvGrpSpPr>
        <p:grpSpPr>
          <a:xfrm>
            <a:off x="528782" y="7444849"/>
            <a:ext cx="1765875" cy="2840866"/>
            <a:chOff x="528782" y="7444849"/>
            <a:chExt cx="1765875" cy="2840866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44A9892-33A8-D293-881E-DBB8F3C16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28782" y="7444849"/>
              <a:ext cx="1765875" cy="2840866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0C7A960-DC27-AABA-FA60-58FB5BCEC794}"/>
              </a:ext>
            </a:extLst>
          </p:cNvPr>
          <p:cNvGrpSpPr/>
          <p:nvPr/>
        </p:nvGrpSpPr>
        <p:grpSpPr>
          <a:xfrm>
            <a:off x="14537148" y="582695"/>
            <a:ext cx="4030363" cy="2876390"/>
            <a:chOff x="14537148" y="582695"/>
            <a:chExt cx="4030363" cy="287639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A50D689-F90E-B98A-4E3B-9B335F56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14537148" y="582695"/>
              <a:ext cx="4030363" cy="287639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FF8905A-3E03-241B-9D7A-E33E125A9F84}"/>
              </a:ext>
            </a:extLst>
          </p:cNvPr>
          <p:cNvGrpSpPr/>
          <p:nvPr/>
        </p:nvGrpSpPr>
        <p:grpSpPr>
          <a:xfrm>
            <a:off x="14485502" y="2371695"/>
            <a:ext cx="262657" cy="262657"/>
            <a:chOff x="14485502" y="2371695"/>
            <a:chExt cx="262657" cy="2626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F9B2C32-9C32-A1DC-3238-1C7102FBB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0">
              <a:off x="14485502" y="2371695"/>
              <a:ext cx="262657" cy="2626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6058108-FD5D-311A-38F0-984C4F3D5C71}"/>
              </a:ext>
            </a:extLst>
          </p:cNvPr>
          <p:cNvGrpSpPr/>
          <p:nvPr/>
        </p:nvGrpSpPr>
        <p:grpSpPr>
          <a:xfrm>
            <a:off x="14475867" y="1029148"/>
            <a:ext cx="4406765" cy="2132181"/>
            <a:chOff x="14475867" y="1029148"/>
            <a:chExt cx="4406765" cy="2132181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05044684-C557-5118-89EE-ABE42F5C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20000">
              <a:off x="14475867" y="1029148"/>
              <a:ext cx="4406765" cy="2132181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E4C1EDCC-1E8B-3B22-4F94-5953F17A1029}"/>
              </a:ext>
            </a:extLst>
          </p:cNvPr>
          <p:cNvGrpSpPr/>
          <p:nvPr/>
        </p:nvGrpSpPr>
        <p:grpSpPr>
          <a:xfrm>
            <a:off x="16831078" y="824104"/>
            <a:ext cx="262657" cy="262657"/>
            <a:chOff x="16831078" y="824104"/>
            <a:chExt cx="262657" cy="2626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3AFCDA37-D7A7-97B9-D743-68956D816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6831078" y="824104"/>
              <a:ext cx="262657" cy="262657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8BE35F30-F6D3-62E8-CC20-E38836A7847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72328" y="3208415"/>
            <a:ext cx="18185631" cy="1231783"/>
          </a:xfrm>
          <a:prstGeom prst="rect">
            <a:avLst/>
          </a:prstGeom>
        </p:spPr>
      </p:pic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9BBA8EAB-7FE3-539F-629B-C3AC6C1F6BAB}"/>
              </a:ext>
            </a:extLst>
          </p:cNvPr>
          <p:cNvGrpSpPr/>
          <p:nvPr/>
        </p:nvGrpSpPr>
        <p:grpSpPr>
          <a:xfrm>
            <a:off x="1514449" y="2314285"/>
            <a:ext cx="15256817" cy="7972715"/>
            <a:chOff x="1514449" y="2314286"/>
            <a:chExt cx="15256817" cy="7923244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82272400-4403-BECE-50C4-9D07E4D8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b="3405"/>
            <a:stretch/>
          </p:blipFill>
          <p:spPr>
            <a:xfrm>
              <a:off x="1514449" y="2314286"/>
              <a:ext cx="15256817" cy="792324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0387F187-D54A-6AEC-5873-0206EE527B04}"/>
              </a:ext>
            </a:extLst>
          </p:cNvPr>
          <p:cNvGrpSpPr/>
          <p:nvPr/>
        </p:nvGrpSpPr>
        <p:grpSpPr>
          <a:xfrm>
            <a:off x="1500054" y="1997656"/>
            <a:ext cx="12469675" cy="30915"/>
            <a:chOff x="1500054" y="1997656"/>
            <a:chExt cx="12469675" cy="3091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D6498FE7-BA0C-0876-6834-6A56741D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054" y="1997656"/>
              <a:ext cx="12469675" cy="3091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AEB5FBEA-DE57-90FA-7411-D94ED459F127}"/>
              </a:ext>
            </a:extLst>
          </p:cNvPr>
          <p:cNvGrpSpPr/>
          <p:nvPr/>
        </p:nvGrpSpPr>
        <p:grpSpPr>
          <a:xfrm>
            <a:off x="13834319" y="1940780"/>
            <a:ext cx="135410" cy="135410"/>
            <a:chOff x="13834319" y="1940780"/>
            <a:chExt cx="135410" cy="135410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6A6C3BFF-A571-4C38-5F3D-9480B11E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4319" y="1940780"/>
              <a:ext cx="135410" cy="135410"/>
            </a:xfrm>
            <a:prstGeom prst="rect">
              <a:avLst/>
            </a:prstGeom>
          </p:spPr>
        </p:pic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D023CBC8-F0B2-AD81-293A-15B06BDF953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b="74252"/>
          <a:stretch/>
        </p:blipFill>
        <p:spPr>
          <a:xfrm>
            <a:off x="0" y="7030029"/>
            <a:ext cx="18285714" cy="3255686"/>
          </a:xfrm>
          <a:prstGeom prst="rect">
            <a:avLst/>
          </a:prstGeom>
        </p:spPr>
      </p:pic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A147A66D-7236-B088-ADB1-6B88097F6A70}"/>
              </a:ext>
            </a:extLst>
          </p:cNvPr>
          <p:cNvGrpSpPr/>
          <p:nvPr/>
        </p:nvGrpSpPr>
        <p:grpSpPr>
          <a:xfrm>
            <a:off x="16097293" y="306072"/>
            <a:ext cx="1988992" cy="662583"/>
            <a:chOff x="16097293" y="306072"/>
            <a:chExt cx="1988992" cy="662583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DD1E5D71-BDA1-A240-70A8-E61145540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97293" y="306072"/>
              <a:ext cx="1988992" cy="6625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4D9FFE-555E-0D5C-123A-301131B03F6A}"/>
              </a:ext>
            </a:extLst>
          </p:cNvPr>
          <p:cNvSpPr txBox="1"/>
          <p:nvPr/>
        </p:nvSpPr>
        <p:spPr>
          <a:xfrm>
            <a:off x="1411719" y="1166659"/>
            <a:ext cx="762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90002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2-2.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EDA</a:t>
            </a:r>
            <a:endParaRPr lang="ko-KR" altLang="en-US" sz="4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28E93-8396-20C9-E657-A5292D18543E}"/>
              </a:ext>
            </a:extLst>
          </p:cNvPr>
          <p:cNvSpPr txBox="1"/>
          <p:nvPr/>
        </p:nvSpPr>
        <p:spPr>
          <a:xfrm>
            <a:off x="7734891" y="5143293"/>
            <a:ext cx="8605515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크기 출력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이미지에 비해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이미지는 대체로 절반 크기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데이터셋에서는 작품의 일부분만 주어짐을 확인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DBBBE674-644F-F9DA-F45F-969D0D132FBD}"/>
              </a:ext>
            </a:extLst>
          </p:cNvPr>
          <p:cNvGrpSpPr/>
          <p:nvPr/>
        </p:nvGrpSpPr>
        <p:grpSpPr>
          <a:xfrm>
            <a:off x="1500054" y="1992107"/>
            <a:ext cx="4277889" cy="192857"/>
            <a:chOff x="1202333" y="6196480"/>
            <a:chExt cx="4277889" cy="192857"/>
          </a:xfrm>
        </p:grpSpPr>
        <p:pic>
          <p:nvPicPr>
            <p:cNvPr id="7" name="Object 18">
              <a:extLst>
                <a:ext uri="{FF2B5EF4-FFF2-40B4-BE49-F238E27FC236}">
                  <a16:creationId xmlns:a16="http://schemas.microsoft.com/office/drawing/2014/main" id="{84C1AE95-39A1-D8E7-A765-53B9CAE31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333" y="6196480"/>
              <a:ext cx="4277889" cy="192857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5D90ABBC-7AF9-9356-04D0-6A30A052D5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1259" y="3091568"/>
            <a:ext cx="5623590" cy="65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364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1005</Words>
  <Application>Microsoft Office PowerPoint</Application>
  <PresentationFormat>사용자 지정</PresentationFormat>
  <Paragraphs>169</Paragraphs>
  <Slides>29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배달의민족 도현</vt:lpstr>
      <vt:lpstr>Calibri</vt:lpstr>
      <vt:lpstr>fell</vt:lpstr>
      <vt:lpstr>나눔스퀘어_ac Bold</vt:lpstr>
      <vt:lpstr>Arial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최지우[ 학부휴학 / 수학과 ]</cp:lastModifiedBy>
  <cp:revision>89</cp:revision>
  <dcterms:created xsi:type="dcterms:W3CDTF">2024-02-10T23:43:54Z</dcterms:created>
  <dcterms:modified xsi:type="dcterms:W3CDTF">2024-02-28T15:08:36Z</dcterms:modified>
</cp:coreProperties>
</file>